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302" r:id="rId44"/>
    <p:sldId id="303" r:id="rId45"/>
    <p:sldId id="298" r:id="rId46"/>
    <p:sldId id="299" r:id="rId47"/>
    <p:sldId id="300" r:id="rId48"/>
    <p:sldId id="301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8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vys-tech.ru/2018/02/04/tochenie-kanavok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9.wdp"/><Relationship Id="rId4" Type="http://schemas.openxmlformats.org/officeDocument/2006/relationships/image" Target="../media/image40.png"/><Relationship Id="rId9" Type="http://schemas.microsoft.com/office/2007/relationships/hdphoto" Target="../media/hdphoto2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84" y="489857"/>
            <a:ext cx="8001000" cy="2558144"/>
          </a:xfrm>
        </p:spPr>
        <p:txBody>
          <a:bodyPr/>
          <a:lstStyle/>
          <a:p>
            <a:pPr algn="ctr"/>
            <a:r>
              <a:rPr lang="ru-RU" dirty="0" smtClean="0"/>
              <a:t>Технология токарной обработки на станках с ЧПУ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418114"/>
            <a:ext cx="7349446" cy="255042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Токарная обработка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на станках ЧПУ – высокоточный способ обработки деталей на токарных станках с числовым программным управлением. Наличие систем ЧПУ в конструкции токарного станка позволяет осуществить изготовление деталей со сложными формами в автономном или полуавтономном режиме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0"/>
    </mc:Choice>
    <mc:Fallback xmlns="">
      <p:transition spd="slow" advTm="314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730951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Наружное точение, пластины с задними углами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1314" y="308930"/>
            <a:ext cx="4934479" cy="2135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Продольное точение</a:t>
            </a:r>
          </a:p>
          <a:p>
            <a:pPr marL="0" indent="0">
              <a:buNone/>
            </a:pPr>
            <a:r>
              <a:rPr lang="ru-RU" sz="2800" dirty="0" smtClean="0"/>
              <a:t>2. Профильное точение</a:t>
            </a:r>
          </a:p>
          <a:p>
            <a:pPr marL="0" indent="0">
              <a:buNone/>
            </a:pPr>
            <a:r>
              <a:rPr lang="ru-RU" sz="2800" dirty="0" smtClean="0"/>
              <a:t>3. Подрезка торца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91" y="401444"/>
            <a:ext cx="6120043" cy="425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36" y="2439680"/>
            <a:ext cx="1990476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37">
        <p:split orient="vert"/>
      </p:transition>
    </mc:Choice>
    <mc:Fallback xmlns="">
      <p:transition spd="slow" advTm="2183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Внутреннее точение, пластины с задним углом и без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31731" y="508416"/>
            <a:ext cx="4460269" cy="3316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1. Продольное растачивание</a:t>
            </a:r>
          </a:p>
          <a:p>
            <a:pPr marL="0" indent="0">
              <a:buNone/>
            </a:pPr>
            <a:r>
              <a:rPr lang="ru-RU" sz="2200" dirty="0" smtClean="0"/>
              <a:t>2. Профильное растачивание</a:t>
            </a:r>
          </a:p>
          <a:p>
            <a:pPr marL="0" indent="0">
              <a:buNone/>
            </a:pPr>
            <a:r>
              <a:rPr lang="ru-RU" sz="2200" dirty="0" smtClean="0"/>
              <a:t>3. Продольное растачивание малых диаметров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66" y="499535"/>
            <a:ext cx="6995231" cy="38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201">
        <p:split orient="vert"/>
      </p:transition>
    </mc:Choice>
    <mc:Fallback xmlns="">
      <p:transition spd="slow" advTm="252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6824171" cy="1507067"/>
          </a:xfrm>
        </p:spPr>
        <p:txBody>
          <a:bodyPr/>
          <a:lstStyle/>
          <a:p>
            <a:r>
              <a:rPr lang="ru-RU" dirty="0" smtClean="0"/>
              <a:t>Выбор формы пластины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84" y="714598"/>
            <a:ext cx="6386139" cy="367960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1314" y="366957"/>
            <a:ext cx="4934479" cy="4539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Большой угол при вершине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прочная режущая кромка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высокие значения подач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высокие силы резания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больше вероятность возникновения вибрации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Малый угол при вершине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лучшая геометрическая проходимость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меньше вероятность возникновения вибраций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меньше силы резания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слабая режущая кромка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562">
        <p:split orient="vert"/>
      </p:transition>
    </mc:Choice>
    <mc:Fallback xmlns="">
      <p:transition spd="slow" advTm="655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18616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Выбор инструмента - Наружное точение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143" y="483915"/>
            <a:ext cx="7032433" cy="42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94"/>
    </mc:Choice>
    <mc:Fallback xmlns="">
      <p:transition spd="slow" advTm="364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инструмента – наружное точение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2" y="852757"/>
            <a:ext cx="10010321" cy="29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147">
        <p:split orient="vert"/>
      </p:transition>
    </mc:Choice>
    <mc:Fallback xmlns="">
      <p:transition spd="slow" advTm="281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инструмента – наружное точение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943" y="756012"/>
            <a:ext cx="9949472" cy="32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768">
        <p:split orient="vert"/>
      </p:transition>
    </mc:Choice>
    <mc:Fallback xmlns="">
      <p:transition spd="slow" advTm="247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инструмента – наружное точение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840221"/>
            <a:ext cx="10145569" cy="30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787">
        <p:split orient="vert"/>
      </p:transition>
    </mc:Choice>
    <mc:Fallback xmlns="">
      <p:transition spd="slow" advTm="287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инструмента – наружное точение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9" y="561921"/>
            <a:ext cx="10029253" cy="34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67">
        <p:split orient="vert"/>
      </p:transition>
    </mc:Choice>
    <mc:Fallback xmlns="">
      <p:transition spd="slow" advTm="3416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инструмента – наружное точение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993" y="467949"/>
            <a:ext cx="9900724" cy="33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709">
        <p:split orient="vert"/>
      </p:transition>
    </mc:Choice>
    <mc:Fallback xmlns="">
      <p:transition spd="slow" advTm="267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инструмента – наружное точение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7" y="412844"/>
            <a:ext cx="9040268" cy="40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42">
        <p:split orient="vert"/>
      </p:transition>
    </mc:Choice>
    <mc:Fallback xmlns="">
      <p:transition spd="slow" advTm="314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Классификация станочных приборов различается по конструкции, предназначению, типу выполняемых задач, а также показателю автоматизации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5967" r="3202" b="8524"/>
          <a:stretch/>
        </p:blipFill>
        <p:spPr>
          <a:xfrm>
            <a:off x="2084229" y="318051"/>
            <a:ext cx="7832503" cy="4086524"/>
          </a:xfrm>
        </p:spPr>
      </p:pic>
    </p:spTree>
    <p:extLst>
      <p:ext uri="{BB962C8B-B14F-4D97-AF65-F5344CB8AC3E}">
        <p14:creationId xmlns:p14="http://schemas.microsoft.com/office/powerpoint/2010/main" val="3017632825"/>
      </p:ext>
    </p:extLst>
  </p:cSld>
  <p:clrMapOvr>
    <a:masterClrMapping/>
  </p:clrMapOvr>
  <p:transition spd="slow" advTm="2176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04" y="4766324"/>
            <a:ext cx="8534400" cy="1507067"/>
          </a:xfrm>
        </p:spPr>
        <p:txBody>
          <a:bodyPr/>
          <a:lstStyle/>
          <a:p>
            <a:r>
              <a:rPr lang="ru-RU" dirty="0" smtClean="0"/>
              <a:t>Внутреннее точение – основы.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064" y="252896"/>
            <a:ext cx="6254496" cy="4812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sz="2400" dirty="0" smtClean="0"/>
              <a:t>При внутреннем точении (растачивании) выбор инструмента часто определяется диаметром и глубиной отверстия, в котором необходимо вести обработку.</a:t>
            </a:r>
          </a:p>
          <a:p>
            <a:pPr marL="0" indent="0">
              <a:buNone/>
            </a:pPr>
            <a:r>
              <a:rPr lang="ru-RU" sz="2400" dirty="0" smtClean="0"/>
              <a:t>    1. Выбираем, инструмент с максимально возможным диаметром и минимальным вылетом.</a:t>
            </a:r>
          </a:p>
          <a:p>
            <a:pPr marL="0" indent="0">
              <a:buNone/>
            </a:pPr>
            <a:r>
              <a:rPr lang="ru-RU" sz="2400" dirty="0" smtClean="0"/>
              <a:t>    2.  Важно обеспечить отвод стружки.</a:t>
            </a:r>
          </a:p>
          <a:p>
            <a:pPr marL="0" indent="0">
              <a:buNone/>
            </a:pPr>
            <a:r>
              <a:rPr lang="ru-RU" sz="2400" dirty="0" smtClean="0"/>
              <a:t>    3.  На результат обработки влияет жесткость закрепления инструмента в станке.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2" y="494348"/>
            <a:ext cx="4250880" cy="42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76899"/>
      </p:ext>
    </p:extLst>
  </p:cSld>
  <p:clrMapOvr>
    <a:masterClrMapping/>
  </p:clrMapOvr>
  <p:transition spd="slow" advTm="3493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Внутреннее точение – основные области применения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6" y="848106"/>
            <a:ext cx="10430388" cy="326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268">
        <p:split orient="vert"/>
      </p:transition>
    </mc:Choice>
    <mc:Fallback xmlns="">
      <p:transition spd="slow" advTm="302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Внутреннее точение – основные области применения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0" y="771155"/>
            <a:ext cx="10439590" cy="32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0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704">
        <p:split orient="vert"/>
      </p:transition>
    </mc:Choice>
    <mc:Fallback xmlns="">
      <p:transition spd="slow" advTm="317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Внутреннее точение – основные области применения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9" y="950976"/>
            <a:ext cx="10138395" cy="29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866">
        <p:split orient="vert"/>
      </p:transition>
    </mc:Choice>
    <mc:Fallback xmlns="">
      <p:transition spd="slow" advTm="358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Внутреннее точение – основные области применения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2" y="1124046"/>
            <a:ext cx="10432575" cy="28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36">
        <p:split orient="vert"/>
      </p:transition>
    </mc:Choice>
    <mc:Fallback xmlns="">
      <p:transition spd="slow" advTm="339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Нарезание резьбы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928" y="633814"/>
            <a:ext cx="6016752" cy="41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Перемещаясь </a:t>
            </a:r>
            <a:r>
              <a:rPr lang="ru-RU" sz="2400" dirty="0"/>
              <a:t>вдоль оси вращающейся заготовки, резец врезается в нее и создает винтовую поверхность, которую и принято называть резьбой. Элементы с резьбовой поверхностью используют для решения различных задач: обеспечения перемещения элементов друг относительно друга, их сочленения и уплотнения формируемых соединений.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" y="508000"/>
            <a:ext cx="4568190" cy="419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843146"/>
      </p:ext>
    </p:extLst>
  </p:cSld>
  <p:clrMapOvr>
    <a:masterClrMapping/>
  </p:clrMapOvr>
  <p:transition spd="slow" advTm="49314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43364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Нарезание резьбы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517207"/>
            <a:ext cx="7424928" cy="4438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36">
        <p:split orient="vert"/>
      </p:transition>
    </mc:Choice>
    <mc:Fallback xmlns="">
      <p:transition spd="slow" advTm="190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1504" y="555412"/>
            <a:ext cx="4518596" cy="317534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Нарезание резьбы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2" y="549910"/>
            <a:ext cx="6945376" cy="574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0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244">
        <p:split orient="vert"/>
      </p:transition>
    </mc:Choice>
    <mc:Fallback xmlns="">
      <p:transition spd="slow" advTm="262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Нарезание резьбы – особенности применения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5" y="297815"/>
            <a:ext cx="5929630" cy="425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034">
        <p:split orient="vert"/>
      </p:transition>
    </mc:Choice>
    <mc:Fallback xmlns="">
      <p:transition spd="slow" advTm="370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2664"/>
            <a:ext cx="11065700" cy="1376680"/>
          </a:xfrm>
        </p:spPr>
        <p:txBody>
          <a:bodyPr/>
          <a:lstStyle/>
          <a:p>
            <a:pPr algn="ctr"/>
            <a:r>
              <a:rPr lang="ru-RU" dirty="0"/>
              <a:t>Нарезание резьбы – особенности применения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168" y="1670303"/>
            <a:ext cx="4180395" cy="9540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Три  метода врезания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06272" y="2377442"/>
            <a:ext cx="9176640" cy="334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4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66">
        <p:split orient="vert"/>
      </p:transition>
    </mc:Choice>
    <mc:Fallback xmlns="">
      <p:transition spd="slow" advTm="380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Аппараты патронно-центрового типа применяются для наружной и внутренней обработки наиболее сложных заготовок. Данное оборудование наилучшим способом подходит для токарных целей.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91" y="170645"/>
            <a:ext cx="7336442" cy="3976352"/>
          </a:xfrm>
        </p:spPr>
      </p:pic>
    </p:spTree>
    <p:extLst>
      <p:ext uri="{BB962C8B-B14F-4D97-AF65-F5344CB8AC3E}">
        <p14:creationId xmlns:p14="http://schemas.microsoft.com/office/powerpoint/2010/main" val="4029622260"/>
      </p:ext>
    </p:extLst>
  </p:cSld>
  <p:clrMapOvr>
    <a:masterClrMapping/>
  </p:clrMapOvr>
  <p:transition spd="slow" advTm="31586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1" y="310896"/>
            <a:ext cx="9584372" cy="12984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Нарезание резьбы – особенности применения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653" y="1734312"/>
            <a:ext cx="4692459" cy="789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Три метода врезания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6488" y="2446337"/>
            <a:ext cx="8921560" cy="324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9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7"/>
    </mc:Choice>
    <mc:Fallback xmlns="">
      <p:transition spd="slow" advTm="3035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196088"/>
            <a:ext cx="8907716" cy="1303528"/>
          </a:xfrm>
        </p:spPr>
        <p:txBody>
          <a:bodyPr/>
          <a:lstStyle/>
          <a:p>
            <a:pPr algn="ctr"/>
            <a:r>
              <a:rPr lang="ru-RU" dirty="0"/>
              <a:t>Нарезание резьбы – особенности применения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925" y="1594009"/>
            <a:ext cx="4893627" cy="807720"/>
          </a:xfrm>
        </p:spPr>
        <p:txBody>
          <a:bodyPr>
            <a:normAutofit/>
          </a:bodyPr>
          <a:lstStyle/>
          <a:p>
            <a:r>
              <a:rPr lang="ru-RU" sz="2800" dirty="0"/>
              <a:t>Три метода врезания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6" y="2401729"/>
            <a:ext cx="9449865" cy="30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2376">
        <p:cut/>
      </p:transition>
    </mc:Choice>
    <mc:Fallback xmlns="">
      <p:transition advTm="3237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83" y="4914392"/>
            <a:ext cx="8534401" cy="1193800"/>
          </a:xfrm>
        </p:spPr>
        <p:txBody>
          <a:bodyPr/>
          <a:lstStyle/>
          <a:p>
            <a:r>
              <a:rPr lang="ru-RU" dirty="0" smtClean="0"/>
              <a:t>Методы программирования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348" y="454152"/>
            <a:ext cx="7792149" cy="8442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Пути оптимизации процесса обработки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8" y="1463040"/>
            <a:ext cx="8974155" cy="37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004">
        <p:split orient="vert"/>
      </p:transition>
    </mc:Choice>
    <mc:Fallback xmlns="">
      <p:transition spd="slow" advTm="470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773348" y="454152"/>
            <a:ext cx="7792149" cy="84429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smtClean="0"/>
              <a:t>Пути оптимизации процесса обработки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4483" y="4914392"/>
            <a:ext cx="8534401" cy="1193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Методы программирования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3" y="1298448"/>
            <a:ext cx="9867965" cy="32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46">
        <p:split orient="vert"/>
      </p:transition>
    </mc:Choice>
    <mc:Fallback xmlns="">
      <p:transition spd="slow" advTm="314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07" y="4760404"/>
            <a:ext cx="8534401" cy="1457516"/>
          </a:xfrm>
        </p:spPr>
        <p:txBody>
          <a:bodyPr/>
          <a:lstStyle/>
          <a:p>
            <a:pPr algn="ctr"/>
            <a:r>
              <a:rPr lang="ru-RU" dirty="0" smtClean="0"/>
              <a:t>Особенности обработки канавок и отрезка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52160" y="446148"/>
            <a:ext cx="5779008" cy="4546476"/>
          </a:xfrm>
        </p:spPr>
        <p:txBody>
          <a:bodyPr>
            <a:noAutofit/>
          </a:bodyPr>
          <a:lstStyle/>
          <a:p>
            <a:r>
              <a:rPr lang="ru-RU" sz="2400" b="1" dirty="0"/>
              <a:t>Обработка канавок</a:t>
            </a:r>
            <a:r>
              <a:rPr lang="ru-RU" sz="2400" dirty="0"/>
              <a:t> является одним из распространенных переходов  </a:t>
            </a:r>
            <a:r>
              <a:rPr lang="ru-RU" sz="2400" dirty="0">
                <a:hlinkClick r:id="rId2"/>
              </a:rPr>
              <a:t>токарной </a:t>
            </a:r>
            <a:r>
              <a:rPr lang="ru-RU" sz="2400" dirty="0" smtClean="0">
                <a:hlinkClick r:id="rId2"/>
              </a:rPr>
              <a:t>операции</a:t>
            </a:r>
            <a:r>
              <a:rPr lang="ru-RU" sz="2400" dirty="0" smtClean="0"/>
              <a:t>. </a:t>
            </a:r>
            <a:r>
              <a:rPr lang="ru-RU" sz="2400" dirty="0"/>
              <a:t>На кажущуюся простоту обработки канавок можно отметить, что это довольно непростой </a:t>
            </a:r>
            <a:r>
              <a:rPr lang="ru-RU" sz="2400" dirty="0" smtClean="0"/>
              <a:t>процесс. </a:t>
            </a:r>
            <a:r>
              <a:rPr lang="ru-RU" sz="2400" dirty="0"/>
              <a:t>Обработка канавок сопровождается некоторыми особенностями и сложностями, которые необходимо знать и учитывать при проведении </a:t>
            </a:r>
            <a:r>
              <a:rPr lang="ru-RU" sz="2400" dirty="0" smtClean="0"/>
              <a:t>обработки.</a:t>
            </a:r>
            <a:endParaRPr lang="ru-RU" sz="2400" dirty="0"/>
          </a:p>
        </p:txBody>
      </p:sp>
      <p:pic>
        <p:nvPicPr>
          <p:cNvPr id="3" name="Рисунок 2" descr="http://ruvir.ru/image/data/instrument/kanavochnyj-rezec/rezcy-dlja-torcevyh-kanavok-kupit-kanaochnyj-rezec-dlja-ljbrabotki-kanavok-na-torce-po-metallu-na-tokarnom-stanke-ruvir-rostov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1" y="780858"/>
            <a:ext cx="4769485" cy="39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643269"/>
      </p:ext>
    </p:extLst>
  </p:cSld>
  <p:clrMapOvr>
    <a:masterClrMapping/>
  </p:clrMapOvr>
  <p:transition spd="slow" advTm="34749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27" y="5060696"/>
            <a:ext cx="8534401" cy="1358392"/>
          </a:xfrm>
        </p:spPr>
        <p:txBody>
          <a:bodyPr/>
          <a:lstStyle/>
          <a:p>
            <a:pPr algn="ctr"/>
            <a:r>
              <a:rPr lang="ru-RU" dirty="0"/>
              <a:t>Особенности обработки канавок и отрезка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3597" y="620459"/>
            <a:ext cx="5097843" cy="4373880"/>
          </a:xfrm>
        </p:spPr>
        <p:txBody>
          <a:bodyPr>
            <a:normAutofit/>
          </a:bodyPr>
          <a:lstStyle/>
          <a:p>
            <a:r>
              <a:rPr lang="ru-RU" sz="2400" dirty="0"/>
              <a:t>На токарном станке отрезают какие-либо части от заготовок или деталей специальными отрезными резцами. Пруток вставляют в отверстие шпинделя и закрепляют в патроне так, чтобы конец заготовки после отрезания не выступал из патрона более чем на величину диаметра прутка.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4" y="620458"/>
            <a:ext cx="54768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107">
        <p:split orient="vert"/>
      </p:transition>
    </mc:Choice>
    <mc:Fallback xmlns="">
      <p:transition spd="slow" advTm="281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62" y="4999396"/>
            <a:ext cx="9995980" cy="1507067"/>
          </a:xfrm>
        </p:spPr>
        <p:txBody>
          <a:bodyPr/>
          <a:lstStyle/>
          <a:p>
            <a:pPr algn="ctr"/>
            <a:r>
              <a:rPr lang="ru-RU" dirty="0" smtClean="0"/>
              <a:t>Отрезка особенности применения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" y="879344"/>
            <a:ext cx="7477374" cy="34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12" y="383235"/>
            <a:ext cx="2427631" cy="166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04" y="2044246"/>
            <a:ext cx="2341217" cy="146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31" y="3448045"/>
            <a:ext cx="2576479" cy="17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825">
        <p:split orient="vert"/>
      </p:transition>
    </mc:Choice>
    <mc:Fallback xmlns="">
      <p:transition spd="slow" advTm="458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721660" cy="1507067"/>
          </a:xfrm>
        </p:spPr>
        <p:txBody>
          <a:bodyPr/>
          <a:lstStyle/>
          <a:p>
            <a:r>
              <a:rPr lang="ru-RU" dirty="0"/>
              <a:t>Отрезка особенности применения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4" y="765810"/>
            <a:ext cx="9049893" cy="355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670">
        <p:split orient="vert"/>
      </p:transition>
    </mc:Choice>
    <mc:Fallback xmlns="">
      <p:transition spd="slow" advTm="326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120242" cy="1507067"/>
          </a:xfrm>
        </p:spPr>
        <p:txBody>
          <a:bodyPr/>
          <a:lstStyle/>
          <a:p>
            <a:r>
              <a:rPr lang="ru-RU" dirty="0"/>
              <a:t>Отрезка особенности применения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0" y="778001"/>
            <a:ext cx="9889426" cy="35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64">
        <p:split orient="vert"/>
      </p:transition>
    </mc:Choice>
    <mc:Fallback xmlns="">
      <p:transition spd="slow" advTm="218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410764" cy="1507067"/>
          </a:xfrm>
        </p:spPr>
        <p:txBody>
          <a:bodyPr/>
          <a:lstStyle/>
          <a:p>
            <a:r>
              <a:rPr lang="ru-RU" dirty="0"/>
              <a:t>Отрезка особенности применения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2" y="813815"/>
            <a:ext cx="9494718" cy="3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389">
        <p:split orient="vert"/>
      </p:transition>
    </mc:Choice>
    <mc:Fallback xmlns="">
      <p:transition spd="slow" advTm="243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27" y="5092639"/>
            <a:ext cx="8768881" cy="150706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Токарный станок состоит:</a:t>
            </a:r>
            <a:br>
              <a:rPr lang="ru-RU" sz="2800" dirty="0" smtClean="0"/>
            </a:br>
            <a:r>
              <a:rPr lang="ru-RU" sz="2400" dirty="0" smtClean="0"/>
              <a:t>1 – Станина; 2 – шпиндельная бабка; 3,7 – верхний и нижний суппорты; 4,6 – револьверные головки; 5 – задняя бабка; 8 - электродвигатель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2481" r="5908" b="21103"/>
          <a:stretch/>
        </p:blipFill>
        <p:spPr>
          <a:xfrm>
            <a:off x="1996226" y="218940"/>
            <a:ext cx="7521262" cy="4796168"/>
          </a:xfrm>
        </p:spPr>
      </p:pic>
    </p:spTree>
    <p:extLst>
      <p:ext uri="{BB962C8B-B14F-4D97-AF65-F5344CB8AC3E}">
        <p14:creationId xmlns:p14="http://schemas.microsoft.com/office/powerpoint/2010/main" val="2360604880"/>
      </p:ext>
    </p:extLst>
  </p:cSld>
  <p:clrMapOvr>
    <a:masterClrMapping/>
  </p:clrMapOvr>
  <p:transition spd="slow" advTm="32858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118156" cy="1507067"/>
          </a:xfrm>
        </p:spPr>
        <p:txBody>
          <a:bodyPr/>
          <a:lstStyle/>
          <a:p>
            <a:r>
              <a:rPr lang="ru-RU" dirty="0"/>
              <a:t>Отрезка особенности применения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94" y="356045"/>
            <a:ext cx="7450646" cy="408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895">
        <p:split orient="vert"/>
      </p:transition>
    </mc:Choice>
    <mc:Fallback xmlns="">
      <p:transition spd="slow" advTm="278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251" y="196088"/>
            <a:ext cx="8534401" cy="7394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Обработка канавок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2079" y="956692"/>
            <a:ext cx="5890197" cy="4365116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Обработка канавки за один проход – наиболее экономичный и производительный метод обработки канавок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Если глубина канавки </a:t>
            </a:r>
            <a:r>
              <a:rPr lang="ru-RU" sz="2400" dirty="0"/>
              <a:t>б</a:t>
            </a:r>
            <a:r>
              <a:rPr lang="ru-RU" sz="2400" dirty="0" smtClean="0"/>
              <a:t>ольше ее ширины, обработка за несколько </a:t>
            </a:r>
            <a:r>
              <a:rPr lang="ru-RU" sz="2400" dirty="0" err="1" smtClean="0"/>
              <a:t>врезаний</a:t>
            </a:r>
            <a:r>
              <a:rPr lang="ru-RU" sz="2400" dirty="0" smtClean="0"/>
              <a:t> – это лучший метод для черновой обработки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Для обработки канавок предпочтительны системы крепления пластин винтом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1" y="935546"/>
            <a:ext cx="4158629" cy="480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661">
        <p:split orient="vert"/>
      </p:transition>
    </mc:Choice>
    <mc:Fallback xmlns="">
      <p:transition spd="slow" advTm="3666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435" y="196088"/>
            <a:ext cx="8534401" cy="919480"/>
          </a:xfrm>
        </p:spPr>
        <p:txBody>
          <a:bodyPr/>
          <a:lstStyle/>
          <a:p>
            <a:pPr algn="ctr"/>
            <a:r>
              <a:rPr lang="ru-RU" dirty="0"/>
              <a:t>Обработка канавок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0097" y="1335024"/>
            <a:ext cx="5542724" cy="3836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Обработка за несколько осевых </a:t>
            </a:r>
            <a:r>
              <a:rPr lang="ru-RU" sz="2400" dirty="0" err="1" smtClean="0"/>
              <a:t>врезаний</a:t>
            </a:r>
            <a:r>
              <a:rPr lang="ru-RU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Лучший метод, когда ширина канавки больше, чем глубина.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Используйте всю ширину пластины для прорезки канавок, </a:t>
            </a:r>
            <a:r>
              <a:rPr lang="ru-RU" sz="2400" dirty="0"/>
              <a:t>а</a:t>
            </a:r>
            <a:r>
              <a:rPr lang="ru-RU" sz="2400" dirty="0" smtClean="0"/>
              <a:t> затем удалите кольца.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40" y="1716404"/>
            <a:ext cx="2890647" cy="31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315">
        <p:split orient="vert"/>
      </p:transition>
    </mc:Choice>
    <mc:Fallback xmlns="">
      <p:transition spd="slow" advTm="243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104" y="304800"/>
            <a:ext cx="8534401" cy="935400"/>
          </a:xfrm>
        </p:spPr>
        <p:txBody>
          <a:bodyPr/>
          <a:lstStyle/>
          <a:p>
            <a:pPr algn="ctr"/>
            <a:r>
              <a:rPr lang="ru-RU" dirty="0"/>
              <a:t>Обработка канавок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09"/>
          <a:stretch/>
        </p:blipFill>
        <p:spPr bwMode="auto">
          <a:xfrm>
            <a:off x="609602" y="1477107"/>
            <a:ext cx="9495692" cy="3493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2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03">
        <p:split orient="vert"/>
      </p:transition>
    </mc:Choice>
    <mc:Fallback xmlns="">
      <p:transition spd="slow" advTm="391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428" y="220132"/>
            <a:ext cx="8534400" cy="1186637"/>
          </a:xfrm>
        </p:spPr>
        <p:txBody>
          <a:bodyPr/>
          <a:lstStyle/>
          <a:p>
            <a:pPr algn="ctr"/>
            <a:r>
              <a:rPr lang="ru-RU" dirty="0"/>
              <a:t>Обработка канавок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" y="1195754"/>
            <a:ext cx="9026769" cy="3687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3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788">
        <p:split orient="vert"/>
      </p:transition>
    </mc:Choice>
    <mc:Fallback xmlns="">
      <p:transition spd="slow" advTm="307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084" y="262805"/>
            <a:ext cx="8534400" cy="1090508"/>
          </a:xfrm>
        </p:spPr>
        <p:txBody>
          <a:bodyPr/>
          <a:lstStyle/>
          <a:p>
            <a:pPr algn="ctr"/>
            <a:r>
              <a:rPr lang="ru-RU" dirty="0" smtClean="0"/>
              <a:t>Обработка торцевых канавок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2" b="4161"/>
          <a:stretch/>
        </p:blipFill>
        <p:spPr bwMode="auto">
          <a:xfrm>
            <a:off x="1280160" y="1298449"/>
            <a:ext cx="8540496" cy="41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94054"/>
      </p:ext>
    </p:extLst>
  </p:cSld>
  <p:clrMapOvr>
    <a:masterClrMapping/>
  </p:clrMapOvr>
  <p:transition spd="slow" advTm="25986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102" y="234461"/>
            <a:ext cx="8534401" cy="813582"/>
          </a:xfrm>
        </p:spPr>
        <p:txBody>
          <a:bodyPr/>
          <a:lstStyle/>
          <a:p>
            <a:r>
              <a:rPr lang="ru-RU" dirty="0" smtClean="0"/>
              <a:t>Черновая и чистовая обработка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7170" y="1172272"/>
            <a:ext cx="6619138" cy="47830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Первое врезание (1) всегда начинается с большего диаметра, последующие врезания – в сторону центра. Первое врезание позволяет контролировать отвод стружки и, в меньшей степени, </a:t>
            </a:r>
            <a:r>
              <a:rPr lang="ru-RU" sz="2400" dirty="0" err="1" smtClean="0"/>
              <a:t>стружкодробление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 последующие проходы (2) и (3) пластина снимает припуски, равные 50-80% ее ширины. На этих проходах обеспечивается  хорошее </a:t>
            </a:r>
            <a:r>
              <a:rPr lang="ru-RU" sz="2400" dirty="0" err="1" smtClean="0"/>
              <a:t>стружкодробление</a:t>
            </a:r>
            <a:r>
              <a:rPr lang="ru-RU" sz="2400" dirty="0" smtClean="0"/>
              <a:t>, и подача может быть немного увеличена.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9" y="1441133"/>
            <a:ext cx="2686481" cy="28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941">
        <p:split orient="vert"/>
      </p:transition>
    </mc:Choice>
    <mc:Fallback xmlns="">
      <p:transition spd="slow" advTm="379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873" y="257907"/>
            <a:ext cx="8534401" cy="818170"/>
          </a:xfrm>
        </p:spPr>
        <p:txBody>
          <a:bodyPr/>
          <a:lstStyle/>
          <a:p>
            <a:r>
              <a:rPr lang="ru-RU" dirty="0"/>
              <a:t>Черновая и чистовая обработка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277" y="3734532"/>
            <a:ext cx="9097107" cy="2423991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Первый проход (1) выполняйте в пределах заданного диапазона диаметров.</a:t>
            </a:r>
          </a:p>
          <a:p>
            <a:r>
              <a:rPr lang="ru-RU" sz="2200" dirty="0" smtClean="0"/>
              <a:t>Второй проход (2) обеспечивает окончательный диаметр. Всегда ведите обработку контура канавки и ее дна в направлении от периферии  к центру и вглубь.</a:t>
            </a:r>
          </a:p>
          <a:p>
            <a:r>
              <a:rPr lang="ru-RU" sz="2200" dirty="0" smtClean="0"/>
              <a:t>Третий проход (3) – формирование внутреннего диаметра.</a:t>
            </a:r>
            <a:endParaRPr lang="ru-RU" sz="2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04" y="1232388"/>
            <a:ext cx="6420337" cy="25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59">
        <p:split orient="vert"/>
      </p:transition>
    </mc:Choice>
    <mc:Fallback xmlns="">
      <p:transition spd="slow" advTm="400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965" y="257907"/>
            <a:ext cx="8534401" cy="818169"/>
          </a:xfrm>
        </p:spPr>
        <p:txBody>
          <a:bodyPr/>
          <a:lstStyle/>
          <a:p>
            <a:pPr algn="ctr"/>
            <a:r>
              <a:rPr lang="ru-RU" dirty="0" smtClean="0"/>
              <a:t>Профильная обработка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00" y="1219199"/>
            <a:ext cx="7174523" cy="27353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Инструмент для профильной обработки позволяет решить задачи обработки деталей сложной формы.</a:t>
            </a:r>
          </a:p>
          <a:p>
            <a:r>
              <a:rPr lang="ru-RU" sz="2400" dirty="0" smtClean="0"/>
              <a:t>Пластины круглой формы имеют оптимальную геометрию для данных операций.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6" y="1356580"/>
            <a:ext cx="3084267" cy="32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3" y="3855426"/>
            <a:ext cx="2668830" cy="260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41">
        <p:split orient="vert"/>
      </p:transition>
    </mc:Choice>
    <mc:Fallback xmlns="">
      <p:transition spd="slow" advTm="218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67"/>
            <a:ext cx="2912534" cy="10922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946" y="1430867"/>
            <a:ext cx="8534400" cy="33612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Качество обработки деталей типа тел вращения на станках с ЧПУ зависит: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 правильно подобранного инструмента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 подобранного вспомогательного инструмента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 правильно подобранных режимов резания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 подобранной технологии обработки детали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 написанной УП.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1359015"/>
      </p:ext>
    </p:extLst>
  </p:cSld>
  <p:clrMapOvr>
    <a:masterClrMapping/>
  </p:clrMapOvr>
  <p:transition spd="slow" advTm="3157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На токарных станках выполняют традиционный комплекс технологических операций: обточку и расточку цилиндрических, конических и фасонных поверхностей, нарезание резьбы, подрезку и обработку торцов, сверление, зенкерование и развертывание </a:t>
            </a:r>
            <a:r>
              <a:rPr lang="ru-RU" sz="1800" dirty="0" smtClean="0"/>
              <a:t>отверстий</a:t>
            </a:r>
            <a:r>
              <a:rPr lang="ru-RU" sz="1800" dirty="0"/>
              <a:t>.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8" y="361367"/>
            <a:ext cx="361473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25" y="361367"/>
            <a:ext cx="5500455" cy="35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9907"/>
      </p:ext>
    </p:extLst>
  </p:cSld>
  <p:clrMapOvr>
    <a:masterClrMapping/>
  </p:clrMapOvr>
  <p:transition spd="slow" advTm="31701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263" y="490451"/>
            <a:ext cx="4871968" cy="9777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Выбор инструмента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2" y="295102"/>
            <a:ext cx="6556173" cy="59477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</a:rPr>
              <a:t>Параметры, которые необходимо учитывать: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1. Деталь: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анализ размеров и требований к качеству обработанной поверхности;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тип операции (продольное точение, профильное точение, подрезка торца);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наружная/внутренняя обработка;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черновая, получистовая или чистовая обработка;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стратегия обработки;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количество проходов;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- допуска.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2. Материал заготовки: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обрабатываемость;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- состояние заготовки (отливка или предварительно обработанная);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- формирование стружки;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- твердость;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- содержание легирующих элементов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21" y="1675132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8333"/>
      </p:ext>
    </p:extLst>
  </p:cSld>
  <p:clrMapOvr>
    <a:masterClrMapping/>
  </p:clrMapOvr>
  <p:transition spd="slow" advTm="60602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13" y="444731"/>
            <a:ext cx="5345082" cy="1371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Точение пластинами в форме ромба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7956" y="503765"/>
            <a:ext cx="5945473" cy="50953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Преимущества: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Гибкость применения;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Большой угол в плане;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Для точения и подрезки торца;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Достаточная прочность для черновой обработки.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r>
              <a:rPr lang="ru-RU" sz="2400" dirty="0" smtClean="0"/>
              <a:t>Недостатки:</a:t>
            </a:r>
          </a:p>
          <a:p>
            <a:r>
              <a:rPr lang="ru-RU" sz="2400" dirty="0" smtClean="0"/>
              <a:t>- Возникновение вибраций при точении тонкостенных заготовок.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31000"/>
          <a:stretch/>
        </p:blipFill>
        <p:spPr>
          <a:xfrm>
            <a:off x="6217368" y="1914814"/>
            <a:ext cx="4442281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2339"/>
      </p:ext>
    </p:extLst>
  </p:cSld>
  <p:clrMapOvr>
    <a:masterClrMapping/>
  </p:clrMapOvr>
  <p:transition spd="slow" advTm="28069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1908" y="4845818"/>
            <a:ext cx="9006199" cy="1752134"/>
          </a:xfrm>
        </p:spPr>
        <p:txBody>
          <a:bodyPr/>
          <a:lstStyle/>
          <a:p>
            <a:pPr algn="ctr"/>
            <a:r>
              <a:rPr lang="ru-RU" dirty="0" smtClean="0"/>
              <a:t>Параметры которые необходимо учитывать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90655" y="259609"/>
            <a:ext cx="5397190" cy="484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Траектория перемещения инструмента относительно заготовки сильно влияет на процесс обработки.</a:t>
            </a:r>
          </a:p>
          <a:p>
            <a:pPr marL="0" indent="0">
              <a:buNone/>
            </a:pPr>
            <a:r>
              <a:rPr lang="ru-RU" dirty="0" smtClean="0"/>
              <a:t>Траектория перемещения влияет на: </a:t>
            </a:r>
          </a:p>
          <a:p>
            <a:pPr marL="0" indent="0">
              <a:buNone/>
            </a:pPr>
            <a:r>
              <a:rPr lang="ru-RU" dirty="0" smtClean="0"/>
              <a:t>    - стружкообразование;</a:t>
            </a:r>
          </a:p>
          <a:p>
            <a:pPr marL="0" indent="0">
              <a:buNone/>
            </a:pPr>
            <a:r>
              <a:rPr lang="ru-RU" dirty="0" smtClean="0"/>
              <a:t>    - износ пластины;</a:t>
            </a:r>
          </a:p>
          <a:p>
            <a:pPr marL="0" indent="0">
              <a:buNone/>
            </a:pPr>
            <a:r>
              <a:rPr lang="ru-RU" dirty="0" smtClean="0"/>
              <a:t>    - качество поверхности;</a:t>
            </a:r>
          </a:p>
          <a:p>
            <a:pPr marL="0" indent="0">
              <a:buNone/>
            </a:pPr>
            <a:r>
              <a:rPr lang="ru-RU" dirty="0" smtClean="0"/>
              <a:t>    - стойкость инструмента.</a:t>
            </a:r>
          </a:p>
          <a:p>
            <a:pPr marL="0" indent="0">
              <a:buNone/>
            </a:pPr>
            <a:r>
              <a:rPr lang="ru-RU" dirty="0" smtClean="0"/>
              <a:t>На практике, выбранная державка, геометрия пластины, сплав, материал заготовки и траектория обработки, влияют на производительность.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0114" y="259610"/>
            <a:ext cx="3010967" cy="3079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33" y="283909"/>
            <a:ext cx="2685714" cy="22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33" y="2636292"/>
            <a:ext cx="2780952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7902"/>
      </p:ext>
    </p:extLst>
  </p:cSld>
  <p:clrMapOvr>
    <a:masterClrMapping/>
  </p:clrMapOvr>
  <p:transition spd="slow" advTm="35578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19" y="4744909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Наружное точение, пластины без задних углов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7429" y="41169"/>
            <a:ext cx="5142365" cy="2548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Продольное точение.</a:t>
            </a:r>
          </a:p>
          <a:p>
            <a:pPr marL="0" indent="0">
              <a:buNone/>
            </a:pPr>
            <a:r>
              <a:rPr lang="ru-RU" sz="2800" dirty="0" smtClean="0"/>
              <a:t>2. Профильное точение.</a:t>
            </a:r>
          </a:p>
          <a:p>
            <a:pPr marL="0" indent="0">
              <a:buNone/>
            </a:pPr>
            <a:r>
              <a:rPr lang="ru-RU" sz="2800" dirty="0" smtClean="0"/>
              <a:t>3. Подрезка торца.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9" y="450218"/>
            <a:ext cx="5567159" cy="4142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29" y="2326043"/>
            <a:ext cx="1942857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642">
        <p:split orient="vert"/>
      </p:transition>
    </mc:Choice>
    <mc:Fallback xmlns="">
      <p:transition spd="slow" advTm="366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3589</TotalTime>
  <Words>1052</Words>
  <Application>Microsoft Office PowerPoint</Application>
  <PresentationFormat>Широкоэкранный</PresentationFormat>
  <Paragraphs>130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Century Gothic</vt:lpstr>
      <vt:lpstr>Wingdings 3</vt:lpstr>
      <vt:lpstr>Сектор</vt:lpstr>
      <vt:lpstr>Технология токарной обработки на станках с ЧПУ</vt:lpstr>
      <vt:lpstr>Классификация станочных приборов различается по конструкции, предназначению, типу выполняемых задач, а также показателю автоматизации.</vt:lpstr>
      <vt:lpstr>Аппараты патронно-центрового типа применяются для наружной и внутренней обработки наиболее сложных заготовок. Данное оборудование наилучшим способом подходит для токарных целей. </vt:lpstr>
      <vt:lpstr>Токарный станок состоит: 1 – Станина; 2 – шпиндельная бабка; 3,7 – верхний и нижний суппорты; 4,6 – револьверные головки; 5 – задняя бабка; 8 - электродвигатель</vt:lpstr>
      <vt:lpstr>На токарных станках выполняют традиционный комплекс технологических операций: обточку и расточку цилиндрических, конических и фасонных поверхностей, нарезание резьбы, подрезку и обработку торцов, сверление, зенкерование и развертывание отверстий.</vt:lpstr>
      <vt:lpstr>Выбор инструмента</vt:lpstr>
      <vt:lpstr>Точение пластинами в форме ромба</vt:lpstr>
      <vt:lpstr>Параметры которые необходимо учитывать</vt:lpstr>
      <vt:lpstr>Наружное точение, пластины без задних углов</vt:lpstr>
      <vt:lpstr>Наружное точение, пластины с задними углами</vt:lpstr>
      <vt:lpstr>Внутреннее точение, пластины с задним углом и без</vt:lpstr>
      <vt:lpstr>Выбор формы пластины</vt:lpstr>
      <vt:lpstr>Выбор инструмента - Наружное точение</vt:lpstr>
      <vt:lpstr>Выбор инструмента – наружное точение</vt:lpstr>
      <vt:lpstr>Выбор инструмента – наружное точение</vt:lpstr>
      <vt:lpstr>Выбор инструмента – наружное точение</vt:lpstr>
      <vt:lpstr>Выбор инструмента – наружное точение</vt:lpstr>
      <vt:lpstr>Выбор инструмента – наружное точение</vt:lpstr>
      <vt:lpstr>Выбор инструмента – наружное точение</vt:lpstr>
      <vt:lpstr>Внутреннее точение – основы.</vt:lpstr>
      <vt:lpstr>Внутреннее точение – основные области применения</vt:lpstr>
      <vt:lpstr>Внутреннее точение – основные области применения</vt:lpstr>
      <vt:lpstr>Внутреннее точение – основные области применения</vt:lpstr>
      <vt:lpstr>Внутреннее точение – основные области применения</vt:lpstr>
      <vt:lpstr>Нарезание резьбы</vt:lpstr>
      <vt:lpstr>Нарезание резьбы</vt:lpstr>
      <vt:lpstr>Нарезание резьбы</vt:lpstr>
      <vt:lpstr>Нарезание резьбы – особенности применения</vt:lpstr>
      <vt:lpstr>Нарезание резьбы – особенности применения</vt:lpstr>
      <vt:lpstr>Нарезание резьбы – особенности применения</vt:lpstr>
      <vt:lpstr>Нарезание резьбы – особенности применения</vt:lpstr>
      <vt:lpstr>Методы программирования</vt:lpstr>
      <vt:lpstr>Презентация PowerPoint</vt:lpstr>
      <vt:lpstr>Особенности обработки канавок и отрезка</vt:lpstr>
      <vt:lpstr>Особенности обработки канавок и отрезка</vt:lpstr>
      <vt:lpstr>Отрезка особенности применения</vt:lpstr>
      <vt:lpstr>Отрезка особенности применения</vt:lpstr>
      <vt:lpstr>Отрезка особенности применения</vt:lpstr>
      <vt:lpstr>Отрезка особенности применения</vt:lpstr>
      <vt:lpstr>Отрезка особенности применения</vt:lpstr>
      <vt:lpstr>Обработка канавок</vt:lpstr>
      <vt:lpstr>Обработка канавок</vt:lpstr>
      <vt:lpstr>Обработка канавок</vt:lpstr>
      <vt:lpstr>Обработка канавок</vt:lpstr>
      <vt:lpstr>Обработка торцевых канавок</vt:lpstr>
      <vt:lpstr>Черновая и чистовая обработка</vt:lpstr>
      <vt:lpstr>Черновая и чистовая обработка</vt:lpstr>
      <vt:lpstr>Профильная обработка</vt:lpstr>
      <vt:lpstr>Вывод: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токарной обработки на станках с ЧПУ</dc:title>
  <dc:creator>Microsoft Office</dc:creator>
  <cp:lastModifiedBy>Microsoft Office</cp:lastModifiedBy>
  <cp:revision>73</cp:revision>
  <dcterms:created xsi:type="dcterms:W3CDTF">2020-01-25T04:09:10Z</dcterms:created>
  <dcterms:modified xsi:type="dcterms:W3CDTF">2020-02-16T15:54:19Z</dcterms:modified>
</cp:coreProperties>
</file>