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9" d="100"/>
          <a:sy n="69" d="100"/>
        </p:scale>
        <p:origin x="75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512C053-7E43-4000-8CD5-84B53CEA8C07}" type="datetimeFigureOut">
              <a:rPr lang="ru-RU" smtClean="0"/>
              <a:t>29.06.2022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049823-30D8-4EB3-9964-A893F27C7CD6}" type="slidenum">
              <a:rPr lang="ru-RU" smtClean="0"/>
              <a:t>‹#›</a:t>
            </a:fld>
            <a:endParaRPr lang="ru-RU"/>
          </a:p>
        </p:txBody>
      </p:sp>
    </p:spTree>
    <p:extLst>
      <p:ext uri="{BB962C8B-B14F-4D97-AF65-F5344CB8AC3E}">
        <p14:creationId xmlns:p14="http://schemas.microsoft.com/office/powerpoint/2010/main" val="2502111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512C053-7E43-4000-8CD5-84B53CEA8C07}" type="datetimeFigureOut">
              <a:rPr lang="ru-RU" smtClean="0"/>
              <a:t>29.06.2022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049823-30D8-4EB3-9964-A893F27C7CD6}" type="slidenum">
              <a:rPr lang="ru-RU" smtClean="0"/>
              <a:t>‹#›</a:t>
            </a:fld>
            <a:endParaRPr lang="ru-RU"/>
          </a:p>
        </p:txBody>
      </p:sp>
    </p:spTree>
    <p:extLst>
      <p:ext uri="{BB962C8B-B14F-4D97-AF65-F5344CB8AC3E}">
        <p14:creationId xmlns:p14="http://schemas.microsoft.com/office/powerpoint/2010/main" val="110833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512C053-7E43-4000-8CD5-84B53CEA8C07}" type="datetimeFigureOut">
              <a:rPr lang="ru-RU" smtClean="0"/>
              <a:t>29.06.2022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049823-30D8-4EB3-9964-A893F27C7CD6}"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27386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512C053-7E43-4000-8CD5-84B53CEA8C07}" type="datetimeFigureOut">
              <a:rPr lang="ru-RU" smtClean="0"/>
              <a:t>29.06.2022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049823-30D8-4EB3-9964-A893F27C7CD6}" type="slidenum">
              <a:rPr lang="ru-RU" smtClean="0"/>
              <a:t>‹#›</a:t>
            </a:fld>
            <a:endParaRPr lang="ru-RU"/>
          </a:p>
        </p:txBody>
      </p:sp>
    </p:spTree>
    <p:extLst>
      <p:ext uri="{BB962C8B-B14F-4D97-AF65-F5344CB8AC3E}">
        <p14:creationId xmlns:p14="http://schemas.microsoft.com/office/powerpoint/2010/main" val="2856528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512C053-7E43-4000-8CD5-84B53CEA8C07}" type="datetimeFigureOut">
              <a:rPr lang="ru-RU" smtClean="0"/>
              <a:t>29.06.2022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049823-30D8-4EB3-9964-A893F27C7CD6}"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43616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512C053-7E43-4000-8CD5-84B53CEA8C07}" type="datetimeFigureOut">
              <a:rPr lang="ru-RU" smtClean="0"/>
              <a:t>29.06.2022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049823-30D8-4EB3-9964-A893F27C7CD6}" type="slidenum">
              <a:rPr lang="ru-RU" smtClean="0"/>
              <a:t>‹#›</a:t>
            </a:fld>
            <a:endParaRPr lang="ru-RU"/>
          </a:p>
        </p:txBody>
      </p:sp>
    </p:spTree>
    <p:extLst>
      <p:ext uri="{BB962C8B-B14F-4D97-AF65-F5344CB8AC3E}">
        <p14:creationId xmlns:p14="http://schemas.microsoft.com/office/powerpoint/2010/main" val="996131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512C053-7E43-4000-8CD5-84B53CEA8C07}" type="datetimeFigureOut">
              <a:rPr lang="ru-RU" smtClean="0"/>
              <a:t>29.06.2022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049823-30D8-4EB3-9964-A893F27C7CD6}" type="slidenum">
              <a:rPr lang="ru-RU" smtClean="0"/>
              <a:t>‹#›</a:t>
            </a:fld>
            <a:endParaRPr lang="ru-RU"/>
          </a:p>
        </p:txBody>
      </p:sp>
    </p:spTree>
    <p:extLst>
      <p:ext uri="{BB962C8B-B14F-4D97-AF65-F5344CB8AC3E}">
        <p14:creationId xmlns:p14="http://schemas.microsoft.com/office/powerpoint/2010/main" val="1832074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512C053-7E43-4000-8CD5-84B53CEA8C07}" type="datetimeFigureOut">
              <a:rPr lang="ru-RU" smtClean="0"/>
              <a:t>29.06.2022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049823-30D8-4EB3-9964-A893F27C7CD6}" type="slidenum">
              <a:rPr lang="ru-RU" smtClean="0"/>
              <a:t>‹#›</a:t>
            </a:fld>
            <a:endParaRPr lang="ru-RU"/>
          </a:p>
        </p:txBody>
      </p:sp>
    </p:spTree>
    <p:extLst>
      <p:ext uri="{BB962C8B-B14F-4D97-AF65-F5344CB8AC3E}">
        <p14:creationId xmlns:p14="http://schemas.microsoft.com/office/powerpoint/2010/main" val="199153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512C053-7E43-4000-8CD5-84B53CEA8C07}" type="datetimeFigureOut">
              <a:rPr lang="ru-RU" smtClean="0"/>
              <a:t>29.06.2022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049823-30D8-4EB3-9964-A893F27C7CD6}" type="slidenum">
              <a:rPr lang="ru-RU" smtClean="0"/>
              <a:t>‹#›</a:t>
            </a:fld>
            <a:endParaRPr lang="ru-RU"/>
          </a:p>
        </p:txBody>
      </p:sp>
    </p:spTree>
    <p:extLst>
      <p:ext uri="{BB962C8B-B14F-4D97-AF65-F5344CB8AC3E}">
        <p14:creationId xmlns:p14="http://schemas.microsoft.com/office/powerpoint/2010/main" val="4251651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512C053-7E43-4000-8CD5-84B53CEA8C07}" type="datetimeFigureOut">
              <a:rPr lang="ru-RU" smtClean="0"/>
              <a:t>29.06.2022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049823-30D8-4EB3-9964-A893F27C7CD6}" type="slidenum">
              <a:rPr lang="ru-RU" smtClean="0"/>
              <a:t>‹#›</a:t>
            </a:fld>
            <a:endParaRPr lang="ru-RU"/>
          </a:p>
        </p:txBody>
      </p:sp>
    </p:spTree>
    <p:extLst>
      <p:ext uri="{BB962C8B-B14F-4D97-AF65-F5344CB8AC3E}">
        <p14:creationId xmlns:p14="http://schemas.microsoft.com/office/powerpoint/2010/main" val="4016303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512C053-7E43-4000-8CD5-84B53CEA8C07}" type="datetimeFigureOut">
              <a:rPr lang="ru-RU" smtClean="0"/>
              <a:t>29.06.2022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B049823-30D8-4EB3-9964-A893F27C7CD6}" type="slidenum">
              <a:rPr lang="ru-RU" smtClean="0"/>
              <a:t>‹#›</a:t>
            </a:fld>
            <a:endParaRPr lang="ru-RU"/>
          </a:p>
        </p:txBody>
      </p:sp>
    </p:spTree>
    <p:extLst>
      <p:ext uri="{BB962C8B-B14F-4D97-AF65-F5344CB8AC3E}">
        <p14:creationId xmlns:p14="http://schemas.microsoft.com/office/powerpoint/2010/main" val="3828471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512C053-7E43-4000-8CD5-84B53CEA8C07}" type="datetimeFigureOut">
              <a:rPr lang="ru-RU" smtClean="0"/>
              <a:t>29.06.2022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B049823-30D8-4EB3-9964-A893F27C7CD6}" type="slidenum">
              <a:rPr lang="ru-RU" smtClean="0"/>
              <a:t>‹#›</a:t>
            </a:fld>
            <a:endParaRPr lang="ru-RU"/>
          </a:p>
        </p:txBody>
      </p:sp>
    </p:spTree>
    <p:extLst>
      <p:ext uri="{BB962C8B-B14F-4D97-AF65-F5344CB8AC3E}">
        <p14:creationId xmlns:p14="http://schemas.microsoft.com/office/powerpoint/2010/main" val="2101926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512C053-7E43-4000-8CD5-84B53CEA8C07}" type="datetimeFigureOut">
              <a:rPr lang="ru-RU" smtClean="0"/>
              <a:t>29.06.2022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B049823-30D8-4EB3-9964-A893F27C7CD6}" type="slidenum">
              <a:rPr lang="ru-RU" smtClean="0"/>
              <a:t>‹#›</a:t>
            </a:fld>
            <a:endParaRPr lang="ru-RU"/>
          </a:p>
        </p:txBody>
      </p:sp>
    </p:spTree>
    <p:extLst>
      <p:ext uri="{BB962C8B-B14F-4D97-AF65-F5344CB8AC3E}">
        <p14:creationId xmlns:p14="http://schemas.microsoft.com/office/powerpoint/2010/main" val="1491905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2C053-7E43-4000-8CD5-84B53CEA8C07}" type="datetimeFigureOut">
              <a:rPr lang="ru-RU" smtClean="0"/>
              <a:t>29.06.2022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B049823-30D8-4EB3-9964-A893F27C7CD6}" type="slidenum">
              <a:rPr lang="ru-RU" smtClean="0"/>
              <a:t>‹#›</a:t>
            </a:fld>
            <a:endParaRPr lang="ru-RU"/>
          </a:p>
        </p:txBody>
      </p:sp>
    </p:spTree>
    <p:extLst>
      <p:ext uri="{BB962C8B-B14F-4D97-AF65-F5344CB8AC3E}">
        <p14:creationId xmlns:p14="http://schemas.microsoft.com/office/powerpoint/2010/main" val="608970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512C053-7E43-4000-8CD5-84B53CEA8C07}" type="datetimeFigureOut">
              <a:rPr lang="ru-RU" smtClean="0"/>
              <a:t>29.06.2022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B049823-30D8-4EB3-9964-A893F27C7CD6}" type="slidenum">
              <a:rPr lang="ru-RU" smtClean="0"/>
              <a:t>‹#›</a:t>
            </a:fld>
            <a:endParaRPr lang="ru-RU"/>
          </a:p>
        </p:txBody>
      </p:sp>
    </p:spTree>
    <p:extLst>
      <p:ext uri="{BB962C8B-B14F-4D97-AF65-F5344CB8AC3E}">
        <p14:creationId xmlns:p14="http://schemas.microsoft.com/office/powerpoint/2010/main" val="670044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512C053-7E43-4000-8CD5-84B53CEA8C07}" type="datetimeFigureOut">
              <a:rPr lang="ru-RU" smtClean="0"/>
              <a:t>29.06.2022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B049823-30D8-4EB3-9964-A893F27C7CD6}" type="slidenum">
              <a:rPr lang="ru-RU" smtClean="0"/>
              <a:t>‹#›</a:t>
            </a:fld>
            <a:endParaRPr lang="ru-RU"/>
          </a:p>
        </p:txBody>
      </p:sp>
    </p:spTree>
    <p:extLst>
      <p:ext uri="{BB962C8B-B14F-4D97-AF65-F5344CB8AC3E}">
        <p14:creationId xmlns:p14="http://schemas.microsoft.com/office/powerpoint/2010/main" val="4107834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512C053-7E43-4000-8CD5-84B53CEA8C07}" type="datetimeFigureOut">
              <a:rPr lang="ru-RU" smtClean="0"/>
              <a:t>29.06.2022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B049823-30D8-4EB3-9964-A893F27C7CD6}" type="slidenum">
              <a:rPr lang="ru-RU" smtClean="0"/>
              <a:t>‹#›</a:t>
            </a:fld>
            <a:endParaRPr lang="ru-RU"/>
          </a:p>
        </p:txBody>
      </p:sp>
    </p:spTree>
    <p:extLst>
      <p:ext uri="{BB962C8B-B14F-4D97-AF65-F5344CB8AC3E}">
        <p14:creationId xmlns:p14="http://schemas.microsoft.com/office/powerpoint/2010/main" val="1591193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2025" y="138545"/>
            <a:ext cx="8596668" cy="1320800"/>
          </a:xfrm>
        </p:spPr>
        <p:txBody>
          <a:bodyPr/>
          <a:lstStyle/>
          <a:p>
            <a:r>
              <a:rPr lang="ru-RU" dirty="0" smtClean="0"/>
              <a:t>Стабилизатор легкого маневренного самолета</a:t>
            </a:r>
            <a:endParaRPr lang="ru-RU" dirty="0"/>
          </a:p>
        </p:txBody>
      </p:sp>
      <p:pic>
        <p:nvPicPr>
          <p:cNvPr id="4" name="Объект 3"/>
          <p:cNvPicPr>
            <a:picLocks noGrp="1" noChangeAspect="1"/>
          </p:cNvPicPr>
          <p:nvPr>
            <p:ph idx="1"/>
          </p:nvPr>
        </p:nvPicPr>
        <p:blipFill rotWithShape="1">
          <a:blip r:embed="rId2"/>
          <a:srcRect l="20467" t="16081" r="18726" b="18242"/>
          <a:stretch/>
        </p:blipFill>
        <p:spPr>
          <a:xfrm>
            <a:off x="802025" y="1265381"/>
            <a:ext cx="9755139" cy="5343237"/>
          </a:xfrm>
          <a:prstGeom prst="rect">
            <a:avLst/>
          </a:prstGeom>
        </p:spPr>
      </p:pic>
    </p:spTree>
    <p:extLst>
      <p:ext uri="{BB962C8B-B14F-4D97-AF65-F5344CB8AC3E}">
        <p14:creationId xmlns:p14="http://schemas.microsoft.com/office/powerpoint/2010/main" val="4248358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96982"/>
            <a:ext cx="8596668" cy="471054"/>
          </a:xfrm>
        </p:spPr>
        <p:txBody>
          <a:bodyPr>
            <a:normAutofit fontScale="90000"/>
          </a:bodyPr>
          <a:lstStyle/>
          <a:p>
            <a:r>
              <a:rPr lang="ru-RU" dirty="0" smtClean="0"/>
              <a:t>Сборка и схема сборки</a:t>
            </a:r>
            <a:endParaRPr lang="ru-RU" dirty="0"/>
          </a:p>
        </p:txBody>
      </p:sp>
      <p:sp>
        <p:nvSpPr>
          <p:cNvPr id="3" name="Объект 2"/>
          <p:cNvSpPr>
            <a:spLocks noGrp="1"/>
          </p:cNvSpPr>
          <p:nvPr>
            <p:ph idx="1"/>
          </p:nvPr>
        </p:nvSpPr>
        <p:spPr>
          <a:xfrm>
            <a:off x="677333" y="568036"/>
            <a:ext cx="10572557" cy="6179128"/>
          </a:xfrm>
        </p:spPr>
        <p:txBody>
          <a:bodyPr>
            <a:normAutofit fontScale="40000" lnSpcReduction="20000"/>
          </a:bodyPr>
          <a:lstStyle/>
          <a:p>
            <a:pPr marL="0" indent="0">
              <a:buNone/>
            </a:pPr>
            <a:r>
              <a:rPr lang="ru-RU" sz="3400" b="1" dirty="0"/>
              <a:t>Разработка технологических решений:</a:t>
            </a:r>
          </a:p>
          <a:p>
            <a:pPr marL="0" indent="0">
              <a:buNone/>
            </a:pPr>
            <a:r>
              <a:rPr lang="ru-RU" sz="3400" b="1" dirty="0"/>
              <a:t>Выбор метода сборки и разработка схемы сборки:</a:t>
            </a:r>
          </a:p>
          <a:p>
            <a:r>
              <a:rPr lang="ru-RU" sz="3400" b="1" dirty="0"/>
              <a:t>Сборка это совокупность технологических операций , когда детали, узлы устанавливаются в сборочное приспособление и соединяется между собой при помощи различных крепёжных </a:t>
            </a:r>
            <a:r>
              <a:rPr lang="ru-RU" sz="3400" b="1" dirty="0" smtClean="0"/>
              <a:t>элементов</a:t>
            </a:r>
            <a:r>
              <a:rPr lang="en-US" sz="3400" b="1" dirty="0" smtClean="0"/>
              <a:t>/</a:t>
            </a:r>
            <a:endParaRPr lang="ru-RU" sz="3400" b="1" dirty="0"/>
          </a:p>
          <a:p>
            <a:r>
              <a:rPr lang="ru-RU" sz="3400" b="1" dirty="0"/>
              <a:t>Последовательность выполнения сборных операций во многом зависит от конструкции, габаритов и жесткости собираемых деталей.</a:t>
            </a:r>
          </a:p>
          <a:p>
            <a:r>
              <a:rPr lang="ru-RU" sz="3400" b="1" dirty="0"/>
              <a:t>Метод сборки определяет его последовательность, принцип установки детали в сборочное положение и точность полученного узла. Существует несколько видов сборки:</a:t>
            </a:r>
          </a:p>
          <a:p>
            <a:pPr marL="0" indent="0">
              <a:buNone/>
            </a:pPr>
            <a:r>
              <a:rPr lang="ru-RU" sz="3400" b="1" dirty="0"/>
              <a:t>Сборка без приспособления:</a:t>
            </a:r>
          </a:p>
          <a:p>
            <a:r>
              <a:rPr lang="ru-RU" sz="3400" b="1" dirty="0"/>
              <a:t>-Сборка  по  базовой  детали  -  процесс  сборки,  при  котором    одну  из деталей принимают за базовую и к ней в определенной последовательности присоединяют другие детали, входящие в собираемый узел.</a:t>
            </a:r>
          </a:p>
          <a:p>
            <a:r>
              <a:rPr lang="ru-RU" sz="3400" b="1" dirty="0"/>
              <a:t>-Сборка  по  сборочным  отверстиям  (СО)  -  процесс,  при  котором  сборка осуществляется путем совмещения взаимосогласованных отверстий, выполняемых при изготовлении сопрягаемых деталей</a:t>
            </a:r>
          </a:p>
          <a:p>
            <a:r>
              <a:rPr lang="ru-RU" sz="3400" b="1" dirty="0"/>
              <a:t>- Сборка по разметке заключается в том, что сборочное положение деталей определяют путем разметки их, затем детали фиксируют в этом положении и соединяют</a:t>
            </a:r>
          </a:p>
          <a:p>
            <a:pPr marL="0" indent="0">
              <a:buNone/>
            </a:pPr>
            <a:r>
              <a:rPr lang="ru-RU" sz="3400" b="1" dirty="0"/>
              <a:t>Сборка в приспособлении:</a:t>
            </a:r>
          </a:p>
          <a:p>
            <a:r>
              <a:rPr lang="ru-RU" sz="3400" b="1" dirty="0"/>
              <a:t>Сборка в приспособлении - это процесс, при котором базовые поверхности деталей совмещают с опорными поверхностями в приспособлении и фиксируют в таком положении на период выполнения соединения. При сборке узлов и агрегатов в приспособлениях применяют различные способы базированиях:</a:t>
            </a:r>
          </a:p>
          <a:p>
            <a:r>
              <a:rPr lang="ru-RU" sz="3400" b="1" dirty="0"/>
              <a:t>-базирование по поверхности каркаса;</a:t>
            </a:r>
          </a:p>
          <a:p>
            <a:r>
              <a:rPr lang="ru-RU" sz="3400" b="1" dirty="0"/>
              <a:t>-базирование по наружной поверхности каркаса;</a:t>
            </a:r>
          </a:p>
          <a:p>
            <a:r>
              <a:rPr lang="ru-RU" sz="3400" b="1" dirty="0"/>
              <a:t>-базирование по внутренней поверхности обшивки;</a:t>
            </a:r>
          </a:p>
          <a:p>
            <a:r>
              <a:rPr lang="ru-RU" sz="3400" b="1" dirty="0"/>
              <a:t>-базирование по координатно-фиксирующим отверстиям (КФО);</a:t>
            </a:r>
          </a:p>
          <a:p>
            <a:r>
              <a:rPr lang="ru-RU" sz="3400" b="1" dirty="0"/>
              <a:t>-базирование по отверстиям под стыковые узлы (ОСБ)</a:t>
            </a:r>
          </a:p>
          <a:p>
            <a:endParaRPr lang="ru-RU" dirty="0"/>
          </a:p>
        </p:txBody>
      </p:sp>
    </p:spTree>
    <p:extLst>
      <p:ext uri="{BB962C8B-B14F-4D97-AF65-F5344CB8AC3E}">
        <p14:creationId xmlns:p14="http://schemas.microsoft.com/office/powerpoint/2010/main" val="366557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96982"/>
            <a:ext cx="8596668" cy="568036"/>
          </a:xfrm>
        </p:spPr>
        <p:txBody>
          <a:bodyPr>
            <a:normAutofit fontScale="90000"/>
          </a:bodyPr>
          <a:lstStyle/>
          <a:p>
            <a:r>
              <a:rPr lang="ru-RU" dirty="0" smtClean="0"/>
              <a:t>Сборка и схема сборки</a:t>
            </a:r>
            <a:endParaRPr lang="ru-RU" dirty="0"/>
          </a:p>
        </p:txBody>
      </p:sp>
      <p:sp>
        <p:nvSpPr>
          <p:cNvPr id="3" name="Объект 2"/>
          <p:cNvSpPr>
            <a:spLocks noGrp="1"/>
          </p:cNvSpPr>
          <p:nvPr>
            <p:ph idx="1"/>
          </p:nvPr>
        </p:nvSpPr>
        <p:spPr>
          <a:xfrm>
            <a:off x="677333" y="665018"/>
            <a:ext cx="10572557" cy="6096000"/>
          </a:xfrm>
        </p:spPr>
        <p:txBody>
          <a:bodyPr>
            <a:normAutofit/>
          </a:bodyPr>
          <a:lstStyle/>
          <a:p>
            <a:r>
              <a:rPr lang="ru-RU" sz="2000" dirty="0"/>
              <a:t>Сборка с базированием по поверхности каркаса процесс, при котором базой для устанавливаемых </a:t>
            </a:r>
            <a:r>
              <a:rPr lang="ru-RU" sz="2000" dirty="0" err="1"/>
              <a:t>обводообразующих</a:t>
            </a:r>
            <a:r>
              <a:rPr lang="ru-RU" sz="2000" dirty="0"/>
              <a:t> элементов являются обводы деталей ранее собранного каркаса.</a:t>
            </a:r>
          </a:p>
          <a:p>
            <a:pPr marL="0" indent="0">
              <a:buNone/>
            </a:pPr>
            <a:r>
              <a:rPr lang="ru-RU" sz="2000" dirty="0"/>
              <a:t>При таком способе базирования обшивка или панель устанавливается внутренней поверхностью на опорные поверхности собранного каркаса и прижимается к ней на период выполнения соединения. В этом случае погрешности </a:t>
            </a:r>
            <a:r>
              <a:rPr lang="ru-RU" sz="2000" dirty="0" err="1"/>
              <a:t>обводообразующих</a:t>
            </a:r>
            <a:r>
              <a:rPr lang="ru-RU" sz="2000" dirty="0"/>
              <a:t> элементов каркаса полностью переносятся на обводы окончательно собранного изделия.</a:t>
            </a:r>
          </a:p>
          <a:p>
            <a:r>
              <a:rPr lang="ru-RU" sz="2000" dirty="0"/>
              <a:t>Для сборки стабилизатора используется базирование по поверхности каркаса при этом методе обеспечиваются аэродинамические требования к обводам стабилизатора, данный метод </a:t>
            </a:r>
            <a:r>
              <a:rPr lang="ru-RU" sz="2000" dirty="0" err="1"/>
              <a:t>базированния</a:t>
            </a:r>
            <a:r>
              <a:rPr lang="ru-RU" sz="2000" dirty="0"/>
              <a:t> упрощает процесс ориентации деталей, сокращается время сборки.</a:t>
            </a:r>
          </a:p>
          <a:p>
            <a:endParaRPr lang="ru-RU" sz="2000" dirty="0"/>
          </a:p>
        </p:txBody>
      </p:sp>
    </p:spTree>
    <p:extLst>
      <p:ext uri="{BB962C8B-B14F-4D97-AF65-F5344CB8AC3E}">
        <p14:creationId xmlns:p14="http://schemas.microsoft.com/office/powerpoint/2010/main" val="4110431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96982"/>
            <a:ext cx="8596668" cy="568036"/>
          </a:xfrm>
        </p:spPr>
        <p:txBody>
          <a:bodyPr>
            <a:normAutofit fontScale="90000"/>
          </a:bodyPr>
          <a:lstStyle/>
          <a:p>
            <a:r>
              <a:rPr lang="ru-RU" dirty="0" smtClean="0"/>
              <a:t>Сборка и схема сборки</a:t>
            </a:r>
            <a:endParaRPr lang="ru-RU" dirty="0"/>
          </a:p>
        </p:txBody>
      </p:sp>
      <p:sp>
        <p:nvSpPr>
          <p:cNvPr id="3" name="Объект 2"/>
          <p:cNvSpPr>
            <a:spLocks noGrp="1"/>
          </p:cNvSpPr>
          <p:nvPr>
            <p:ph idx="1"/>
          </p:nvPr>
        </p:nvSpPr>
        <p:spPr>
          <a:xfrm>
            <a:off x="677333" y="665018"/>
            <a:ext cx="10572557" cy="6096000"/>
          </a:xfrm>
        </p:spPr>
        <p:txBody>
          <a:bodyPr>
            <a:normAutofit/>
          </a:bodyPr>
          <a:lstStyle/>
          <a:p>
            <a:r>
              <a:rPr lang="ru-RU" dirty="0"/>
              <a:t>Схема сборки - это последовательность установки деталей и узлов в сборочное положение. Она является графическим документом и выполняется в виде блок схемы, каждый уровень которой соответствует очерёдности установки деталей с дополнением эскизов объектов сборки.</a:t>
            </a:r>
          </a:p>
          <a:p>
            <a:pPr marL="0" indent="0">
              <a:buNone/>
            </a:pPr>
            <a:r>
              <a:rPr lang="ru-RU" dirty="0"/>
              <a:t>В самолетостроении применяют три схемы сборки:</a:t>
            </a:r>
          </a:p>
          <a:p>
            <a:r>
              <a:rPr lang="ru-RU" dirty="0"/>
              <a:t>Последовательная</a:t>
            </a:r>
          </a:p>
          <a:p>
            <a:r>
              <a:rPr lang="ru-RU" dirty="0"/>
              <a:t>Параллельная</a:t>
            </a:r>
          </a:p>
          <a:p>
            <a:r>
              <a:rPr lang="ru-RU" dirty="0"/>
              <a:t>Последовательно-параллельная</a:t>
            </a:r>
          </a:p>
          <a:p>
            <a:r>
              <a:rPr lang="ru-RU" dirty="0"/>
              <a:t>Последовательная		схема	сборки	(для	нерасчленённых	конструкций), требует минимального комплекса оснащения, что важно для опытного и единичного производства и на стадии освоения серийного производства. Параллельная схема сборки, для конструкции, расчленённых на панели, узлы	и	отсеки.	Их	собирают	независимо	друг	от	друга	в	своих приспособлениях</a:t>
            </a:r>
          </a:p>
          <a:p>
            <a:pPr marL="0" indent="0">
              <a:buNone/>
            </a:pPr>
            <a:r>
              <a:rPr lang="ru-RU" dirty="0"/>
              <a:t>Как правило, описанная схема сборки встречается редко и на практике применяют третью схему сборки - последовательно-параллельную, она совмещает плюсы и минусы двух предыдущих схем.</a:t>
            </a:r>
          </a:p>
          <a:p>
            <a:endParaRPr lang="ru-RU" sz="2000" dirty="0"/>
          </a:p>
        </p:txBody>
      </p:sp>
    </p:spTree>
    <p:extLst>
      <p:ext uri="{BB962C8B-B14F-4D97-AF65-F5344CB8AC3E}">
        <p14:creationId xmlns:p14="http://schemas.microsoft.com/office/powerpoint/2010/main" val="2700045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96982"/>
            <a:ext cx="8596668" cy="568036"/>
          </a:xfrm>
        </p:spPr>
        <p:txBody>
          <a:bodyPr>
            <a:normAutofit fontScale="90000"/>
          </a:bodyPr>
          <a:lstStyle/>
          <a:p>
            <a:r>
              <a:rPr lang="ru-RU" dirty="0" smtClean="0"/>
              <a:t>Сборка и схема сборки</a:t>
            </a:r>
            <a:endParaRPr lang="ru-RU" dirty="0"/>
          </a:p>
        </p:txBody>
      </p:sp>
      <p:sp>
        <p:nvSpPr>
          <p:cNvPr id="3" name="Объект 2"/>
          <p:cNvSpPr>
            <a:spLocks noGrp="1"/>
          </p:cNvSpPr>
          <p:nvPr>
            <p:ph idx="1"/>
          </p:nvPr>
        </p:nvSpPr>
        <p:spPr>
          <a:xfrm>
            <a:off x="677333" y="665018"/>
            <a:ext cx="10572557" cy="6096000"/>
          </a:xfrm>
        </p:spPr>
        <p:txBody>
          <a:bodyPr>
            <a:normAutofit/>
          </a:bodyPr>
          <a:lstStyle/>
          <a:p>
            <a:r>
              <a:rPr lang="ru-RU" dirty="0"/>
              <a:t>Анализ всех трех схем позволяет сделать следующие выводы:</a:t>
            </a:r>
          </a:p>
          <a:p>
            <a:r>
              <a:rPr lang="ru-RU" dirty="0"/>
              <a:t>при параллельной схеме сборки расчлененной конструкции количество одновременно занятых рабочих или плотность работы значительно выше, чем при сборке, не расчлененной конструкции. Вследствие чего цикл сборочных работ оказался наименьшим. Практика показывает, что этот способ позволяет сократить сборку в 3-4 раза.</a:t>
            </a:r>
          </a:p>
          <a:p>
            <a:r>
              <a:rPr lang="ru-RU" dirty="0"/>
              <a:t>Недостатком последовательной сборки является удлинение циклов сборки.</a:t>
            </a:r>
          </a:p>
          <a:p>
            <a:r>
              <a:rPr lang="ru-RU" dirty="0"/>
              <a:t>Последовательно-параллельный метод сборки позволяет увеличить механизацию работ и уменьшить цикл сборки.</a:t>
            </a:r>
          </a:p>
          <a:p>
            <a:r>
              <a:rPr lang="ru-RU" dirty="0"/>
              <a:t>При  сборке  стабилизатора	применяется последовательно- параллельная схема сборки. (схему сборки см. </a:t>
            </a:r>
            <a:r>
              <a:rPr lang="ru-RU" dirty="0" err="1"/>
              <a:t>вприложении</a:t>
            </a:r>
            <a:r>
              <a:rPr lang="ru-RU" dirty="0"/>
              <a:t>)</a:t>
            </a:r>
          </a:p>
          <a:p>
            <a:endParaRPr lang="ru-RU" sz="2000" dirty="0"/>
          </a:p>
        </p:txBody>
      </p:sp>
    </p:spTree>
    <p:extLst>
      <p:ext uri="{BB962C8B-B14F-4D97-AF65-F5344CB8AC3E}">
        <p14:creationId xmlns:p14="http://schemas.microsoft.com/office/powerpoint/2010/main" val="3559239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8898" y="0"/>
            <a:ext cx="8596668" cy="609600"/>
          </a:xfrm>
        </p:spPr>
        <p:txBody>
          <a:bodyPr>
            <a:normAutofit fontScale="90000"/>
          </a:bodyPr>
          <a:lstStyle/>
          <a:p>
            <a:r>
              <a:rPr lang="ru-RU" dirty="0" smtClean="0"/>
              <a:t>Схема сборки стабилизатора</a:t>
            </a:r>
            <a:endParaRPr lang="ru-RU" dirty="0"/>
          </a:p>
        </p:txBody>
      </p:sp>
      <p:pic>
        <p:nvPicPr>
          <p:cNvPr id="4" name="Объект 3"/>
          <p:cNvPicPr>
            <a:picLocks noGrp="1" noChangeAspect="1"/>
          </p:cNvPicPr>
          <p:nvPr>
            <p:ph idx="1"/>
          </p:nvPr>
        </p:nvPicPr>
        <p:blipFill rotWithShape="1">
          <a:blip r:embed="rId2"/>
          <a:srcRect l="21861" t="18398" r="20921" b="10899"/>
          <a:stretch/>
        </p:blipFill>
        <p:spPr>
          <a:xfrm>
            <a:off x="1537853" y="609600"/>
            <a:ext cx="8880765" cy="6169792"/>
          </a:xfrm>
          <a:prstGeom prst="rect">
            <a:avLst/>
          </a:prstGeom>
        </p:spPr>
      </p:pic>
    </p:spTree>
    <p:extLst>
      <p:ext uri="{BB962C8B-B14F-4D97-AF65-F5344CB8AC3E}">
        <p14:creationId xmlns:p14="http://schemas.microsoft.com/office/powerpoint/2010/main" val="1603064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1079" y="207819"/>
            <a:ext cx="8596668" cy="595745"/>
          </a:xfrm>
        </p:spPr>
        <p:txBody>
          <a:bodyPr>
            <a:normAutofit fontScale="90000"/>
          </a:bodyPr>
          <a:lstStyle/>
          <a:p>
            <a:r>
              <a:rPr lang="ru-RU" dirty="0" smtClean="0"/>
              <a:t>Маршрутная карта</a:t>
            </a:r>
            <a:endParaRPr lang="ru-RU" dirty="0"/>
          </a:p>
        </p:txBody>
      </p:sp>
      <p:pic>
        <p:nvPicPr>
          <p:cNvPr id="4" name="Объект 3"/>
          <p:cNvPicPr>
            <a:picLocks noGrp="1" noChangeAspect="1"/>
          </p:cNvPicPr>
          <p:nvPr>
            <p:ph idx="1"/>
          </p:nvPr>
        </p:nvPicPr>
        <p:blipFill rotWithShape="1">
          <a:blip r:embed="rId2"/>
          <a:srcRect l="18982" t="12502" r="17912" b="8737"/>
          <a:stretch/>
        </p:blipFill>
        <p:spPr>
          <a:xfrm>
            <a:off x="1676401" y="803564"/>
            <a:ext cx="8437417" cy="5920373"/>
          </a:xfrm>
          <a:prstGeom prst="rect">
            <a:avLst/>
          </a:prstGeom>
        </p:spPr>
      </p:pic>
    </p:spTree>
    <p:extLst>
      <p:ext uri="{BB962C8B-B14F-4D97-AF65-F5344CB8AC3E}">
        <p14:creationId xmlns:p14="http://schemas.microsoft.com/office/powerpoint/2010/main" val="3114575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1079" y="207819"/>
            <a:ext cx="8596668" cy="595745"/>
          </a:xfrm>
        </p:spPr>
        <p:txBody>
          <a:bodyPr>
            <a:normAutofit fontScale="90000"/>
          </a:bodyPr>
          <a:lstStyle/>
          <a:p>
            <a:r>
              <a:rPr lang="ru-RU" dirty="0" smtClean="0"/>
              <a:t>Маршрутная карта</a:t>
            </a:r>
            <a:endParaRPr lang="ru-RU" dirty="0"/>
          </a:p>
        </p:txBody>
      </p:sp>
      <p:pic>
        <p:nvPicPr>
          <p:cNvPr id="5" name="Объект 4"/>
          <p:cNvPicPr>
            <a:picLocks noGrp="1" noChangeAspect="1"/>
          </p:cNvPicPr>
          <p:nvPr>
            <p:ph idx="1"/>
          </p:nvPr>
        </p:nvPicPr>
        <p:blipFill rotWithShape="1">
          <a:blip r:embed="rId2"/>
          <a:srcRect l="20267" t="13583" r="17923" b="7176"/>
          <a:stretch/>
        </p:blipFill>
        <p:spPr>
          <a:xfrm>
            <a:off x="1579419" y="803564"/>
            <a:ext cx="8188036" cy="5901766"/>
          </a:xfrm>
          <a:prstGeom prst="rect">
            <a:avLst/>
          </a:prstGeom>
        </p:spPr>
      </p:pic>
    </p:spTree>
    <p:extLst>
      <p:ext uri="{BB962C8B-B14F-4D97-AF65-F5344CB8AC3E}">
        <p14:creationId xmlns:p14="http://schemas.microsoft.com/office/powerpoint/2010/main" val="1797727485"/>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71</TotalTime>
  <Words>592</Words>
  <Application>Microsoft Office PowerPoint</Application>
  <PresentationFormat>Широкоэкранный</PresentationFormat>
  <Paragraphs>39</Paragraphs>
  <Slides>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Trebuchet MS</vt:lpstr>
      <vt:lpstr>Wingdings 3</vt:lpstr>
      <vt:lpstr>Аспект</vt:lpstr>
      <vt:lpstr>Стабилизатор легкого маневренного самолета</vt:lpstr>
      <vt:lpstr>Сборка и схема сборки</vt:lpstr>
      <vt:lpstr>Сборка и схема сборки</vt:lpstr>
      <vt:lpstr>Сборка и схема сборки</vt:lpstr>
      <vt:lpstr>Сборка и схема сборки</vt:lpstr>
      <vt:lpstr>Схема сборки стабилизатора</vt:lpstr>
      <vt:lpstr>Маршрутная карта</vt:lpstr>
      <vt:lpstr>Маршрутная карта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M11</dc:creator>
  <cp:lastModifiedBy>M11</cp:lastModifiedBy>
  <cp:revision>4</cp:revision>
  <dcterms:created xsi:type="dcterms:W3CDTF">2022-06-29T07:29:36Z</dcterms:created>
  <dcterms:modified xsi:type="dcterms:W3CDTF">2022-06-29T08:41:06Z</dcterms:modified>
</cp:coreProperties>
</file>