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321" r:id="rId4"/>
    <p:sldId id="319" r:id="rId5"/>
    <p:sldId id="320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3" r:id="rId16"/>
    <p:sldId id="334" r:id="rId17"/>
    <p:sldId id="336" r:id="rId18"/>
    <p:sldId id="337" r:id="rId19"/>
    <p:sldId id="339" r:id="rId20"/>
    <p:sldId id="338" r:id="rId21"/>
    <p:sldId id="340" r:id="rId22"/>
    <p:sldId id="341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8" r:id="rId37"/>
    <p:sldId id="367" r:id="rId38"/>
    <p:sldId id="369" r:id="rId39"/>
    <p:sldId id="370" r:id="rId40"/>
    <p:sldId id="371" r:id="rId41"/>
    <p:sldId id="377" r:id="rId42"/>
    <p:sldId id="378" r:id="rId43"/>
    <p:sldId id="381" r:id="rId44"/>
    <p:sldId id="268" r:id="rId4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1577" autoAdjust="0"/>
  </p:normalViewPr>
  <p:slideViewPr>
    <p:cSldViewPr>
      <p:cViewPr varScale="1">
        <p:scale>
          <a:sx n="73" d="100"/>
          <a:sy n="73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BE50B-CA13-491F-AC08-F4741BC61025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23D2-47B1-4ACA-8855-083EF552D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Алюминиевый сплав Д16т относится к термически упрочняемым </a:t>
            </a:r>
            <a:r>
              <a:rPr lang="ru-RU" sz="1200" dirty="0" err="1" smtClean="0">
                <a:solidFill>
                  <a:schemeClr val="tx2"/>
                </a:solidFill>
              </a:rPr>
              <a:t>алюминевым</a:t>
            </a:r>
            <a:r>
              <a:rPr lang="ru-RU" sz="1200" dirty="0" smtClean="0">
                <a:solidFill>
                  <a:schemeClr val="tx2"/>
                </a:solidFill>
              </a:rPr>
              <a:t> сплавам. Это означает, что его можно закалить. Сплав содержит 3,8-4,9% меди и 1,2-1,8% магния.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23D2-47B1-4ACA-8855-083EF552D8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57286-CB72-49A1-9A94-6C8D8111C014}" type="datetimeFigureOut">
              <a:rPr lang="ru-RU" smtClean="0"/>
              <a:pPr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0A7C-8AEC-411F-9E48-C453B386B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2" y="439567"/>
            <a:ext cx="8136904" cy="641843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5"/>
            <a:ext cx="8208912" cy="3816425"/>
          </a:xfrm>
        </p:spPr>
        <p:txBody>
          <a:bodyPr>
            <a:noAutofit/>
          </a:bodyPr>
          <a:lstStyle/>
          <a:p>
            <a:r>
              <a:rPr lang="ru-RU" sz="4800" b="1" spc="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отсеков и агрегатов металлической конструкции</a:t>
            </a:r>
            <a:endParaRPr lang="ru-RU" sz="4800" b="1" spc="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780928"/>
            <a:ext cx="7772400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u="none" strike="noStrike" kern="1200" cap="none" spc="30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100" normalizeH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692696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10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3968" y="5013176"/>
            <a:ext cx="48600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6021288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1700808"/>
            <a:ext cx="7772400" cy="965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1" i="0" u="none" strike="noStrike" kern="1200" cap="none" spc="300" normalizeH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5" y="3398547"/>
            <a:ext cx="91449" cy="6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7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отсеков и агрегатов</a:t>
            </a:r>
            <a:endParaRPr lang="ru-RU" sz="27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548681"/>
          <a:ext cx="8856984" cy="62265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542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 герметизации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940"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герметичный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негерметичный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42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 виду стыков и разъемов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183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Конструктивные стыки, разъемное болтовое соединение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Технологический стык, неразъемное клепаное соединение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Разъем-шарнир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42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 подходу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в зону клепаных и сварных швов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5937"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двусторонний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односторонний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6476" b="12464"/>
          <a:stretch>
            <a:fillRect/>
          </a:stretch>
        </p:blipFill>
        <p:spPr bwMode="auto">
          <a:xfrm>
            <a:off x="1619672" y="980728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24744"/>
            <a:ext cx="16478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191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 t="5860" r="5893"/>
          <a:stretch>
            <a:fillRect/>
          </a:stretch>
        </p:blipFill>
        <p:spPr bwMode="auto">
          <a:xfrm>
            <a:off x="3491880" y="2852936"/>
            <a:ext cx="2160240" cy="11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 t="6574"/>
          <a:stretch>
            <a:fillRect/>
          </a:stretch>
        </p:blipFill>
        <p:spPr bwMode="auto">
          <a:xfrm>
            <a:off x="6660232" y="3068960"/>
            <a:ext cx="1638300" cy="102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941168"/>
            <a:ext cx="1050430" cy="153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 r="5828"/>
          <a:stretch>
            <a:fillRect/>
          </a:stretch>
        </p:blipFill>
        <p:spPr bwMode="auto">
          <a:xfrm>
            <a:off x="5580112" y="4941168"/>
            <a:ext cx="25922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46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492896"/>
            <a:ext cx="84249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</a:t>
            </a:r>
            <a:r>
              <a:rPr lang="ru-RU" sz="5400" b="1" spc="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непанелированных</a:t>
            </a: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отсеков и агрегатов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7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</a:t>
            </a:r>
            <a:r>
              <a:rPr lang="ru-RU" sz="2700" b="1" spc="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непанелированных</a:t>
            </a:r>
            <a:r>
              <a:rPr lang="ru-RU" sz="27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отсеков и агрегатов</a:t>
            </a:r>
            <a:endParaRPr lang="ru-RU" sz="27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48680"/>
            <a:ext cx="8784976" cy="120032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Такая сборка производится в </a:t>
            </a:r>
            <a:r>
              <a:rPr lang="ru-RU" sz="2400" i="1" dirty="0" smtClean="0">
                <a:solidFill>
                  <a:schemeClr val="tx2"/>
                </a:solidFill>
              </a:rPr>
              <a:t>одном СП </a:t>
            </a:r>
            <a:r>
              <a:rPr lang="ru-RU" sz="2400" dirty="0" smtClean="0">
                <a:solidFill>
                  <a:schemeClr val="tx2"/>
                </a:solidFill>
              </a:rPr>
              <a:t>и в определенной технологической последовательности. На сборку таких изделий поступают в основном </a:t>
            </a:r>
            <a:r>
              <a:rPr lang="ru-RU" sz="2400" i="1" dirty="0" smtClean="0">
                <a:solidFill>
                  <a:schemeClr val="tx2"/>
                </a:solidFill>
              </a:rPr>
              <a:t>отдельные детали </a:t>
            </a:r>
            <a:r>
              <a:rPr lang="ru-RU" sz="2400" dirty="0" smtClean="0">
                <a:solidFill>
                  <a:schemeClr val="tx2"/>
                </a:solidFill>
              </a:rPr>
              <a:t>и </a:t>
            </a:r>
            <a:r>
              <a:rPr lang="ru-RU" sz="2400" i="1" dirty="0" smtClean="0">
                <a:solidFill>
                  <a:schemeClr val="tx2"/>
                </a:solidFill>
              </a:rPr>
              <a:t>некоторые узлы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548680"/>
            <a:ext cx="8784976" cy="1224136"/>
          </a:xfrm>
          <a:prstGeom prst="roundRect">
            <a:avLst>
              <a:gd name="adj" fmla="val 155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916832"/>
            <a:ext cx="8784976" cy="341632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Такой способ сборки изделий характеризуется </a:t>
            </a:r>
            <a:r>
              <a:rPr lang="ru-RU" sz="2400" i="1" dirty="0" smtClean="0">
                <a:solidFill>
                  <a:schemeClr val="tx2"/>
                </a:solidFill>
              </a:rPr>
              <a:t>большим количеством операций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i="1" dirty="0" smtClean="0">
                <a:solidFill>
                  <a:schemeClr val="tx2"/>
                </a:solidFill>
              </a:rPr>
              <a:t>длительностью цикла</a:t>
            </a:r>
            <a:r>
              <a:rPr lang="ru-RU" sz="2400" dirty="0" smtClean="0">
                <a:solidFill>
                  <a:schemeClr val="tx2"/>
                </a:solidFill>
              </a:rPr>
              <a:t>, применением </a:t>
            </a:r>
            <a:r>
              <a:rPr lang="ru-RU" sz="2400" i="1" dirty="0" smtClean="0">
                <a:solidFill>
                  <a:schemeClr val="tx2"/>
                </a:solidFill>
              </a:rPr>
              <a:t>малопроизводительных ручных инструментов </a:t>
            </a:r>
            <a:r>
              <a:rPr lang="ru-RU" sz="2400" dirty="0" smtClean="0">
                <a:solidFill>
                  <a:schemeClr val="tx2"/>
                </a:solidFill>
              </a:rPr>
              <a:t>(при клепаной конструкции — пневматических дрелей и молотков, а при сварной – ручных сварочных клещей). В связи с этим качество соединений получается </a:t>
            </a:r>
            <a:r>
              <a:rPr lang="ru-RU" sz="2400" i="1" dirty="0" smtClean="0">
                <a:solidFill>
                  <a:schemeClr val="tx2"/>
                </a:solidFill>
              </a:rPr>
              <a:t>невысоким</a:t>
            </a:r>
            <a:r>
              <a:rPr lang="ru-RU" sz="2400" dirty="0" smtClean="0">
                <a:solidFill>
                  <a:schemeClr val="tx2"/>
                </a:solidFill>
              </a:rPr>
              <a:t>, а </a:t>
            </a:r>
            <a:r>
              <a:rPr lang="ru-RU" sz="2400" i="1" dirty="0" smtClean="0">
                <a:solidFill>
                  <a:schemeClr val="tx2"/>
                </a:solidFill>
              </a:rPr>
              <a:t>трудоемкость</a:t>
            </a:r>
            <a:r>
              <a:rPr lang="ru-RU" sz="2400" dirty="0" smtClean="0">
                <a:solidFill>
                  <a:schemeClr val="tx2"/>
                </a:solidFill>
              </a:rPr>
              <a:t> сборочных работ </a:t>
            </a:r>
            <a:r>
              <a:rPr lang="ru-RU" sz="2400" i="1" dirty="0" smtClean="0">
                <a:solidFill>
                  <a:schemeClr val="tx2"/>
                </a:solidFill>
              </a:rPr>
              <a:t>большой</a:t>
            </a:r>
            <a:r>
              <a:rPr lang="ru-RU" sz="2400" dirty="0" smtClean="0">
                <a:solidFill>
                  <a:schemeClr val="tx2"/>
                </a:solidFill>
              </a:rPr>
              <a:t>. Этот метод сборки применяют при изготовлении в </a:t>
            </a:r>
            <a:r>
              <a:rPr lang="ru-RU" sz="2400" i="1" dirty="0" smtClean="0">
                <a:solidFill>
                  <a:schemeClr val="tx2"/>
                </a:solidFill>
              </a:rPr>
              <a:t>серийном</a:t>
            </a:r>
            <a:r>
              <a:rPr lang="ru-RU" sz="2400" dirty="0" smtClean="0">
                <a:solidFill>
                  <a:schemeClr val="tx2"/>
                </a:solidFill>
              </a:rPr>
              <a:t> производстве </a:t>
            </a:r>
            <a:r>
              <a:rPr lang="ru-RU" sz="2400" i="1" dirty="0" smtClean="0">
                <a:solidFill>
                  <a:schemeClr val="tx2"/>
                </a:solidFill>
              </a:rPr>
              <a:t>отдельных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небольших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отсеков</a:t>
            </a:r>
            <a:r>
              <a:rPr lang="ru-RU" sz="2400" dirty="0" smtClean="0">
                <a:solidFill>
                  <a:schemeClr val="tx2"/>
                </a:solidFill>
              </a:rPr>
              <a:t> самолетов и при сборке изделий в </a:t>
            </a:r>
            <a:r>
              <a:rPr lang="ru-RU" sz="2400" i="1" dirty="0" smtClean="0">
                <a:solidFill>
                  <a:schemeClr val="tx2"/>
                </a:solidFill>
              </a:rPr>
              <a:t>опытном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</a:rPr>
              <a:t>производстве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916832"/>
            <a:ext cx="8784976" cy="3384376"/>
          </a:xfrm>
          <a:prstGeom prst="roundRect">
            <a:avLst>
              <a:gd name="adj" fmla="val 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445224"/>
            <a:ext cx="8784976" cy="120032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Рассмотрим в качестве примера сборку и клепку </a:t>
            </a:r>
            <a:r>
              <a:rPr lang="ru-RU" sz="2400" b="1" dirty="0" smtClean="0">
                <a:solidFill>
                  <a:srgbClr val="FF0000"/>
                </a:solidFill>
              </a:rPr>
              <a:t>тормозного щитка</a:t>
            </a:r>
            <a:r>
              <a:rPr lang="ru-RU" sz="2400" dirty="0" smtClean="0">
                <a:solidFill>
                  <a:schemeClr val="tx2"/>
                </a:solidFill>
              </a:rPr>
              <a:t> с базированием по поверхности каркаса (ПК) при образовании аэродинамических обводов.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445224"/>
            <a:ext cx="8784976" cy="1224136"/>
          </a:xfrm>
          <a:prstGeom prst="roundRect">
            <a:avLst>
              <a:gd name="adj" fmla="val 155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базирования, сборки и СП для сборки тормозного щитка</a:t>
            </a:r>
            <a:endParaRPr lang="ru-RU" sz="20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88" y="544303"/>
            <a:ext cx="9133012" cy="60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Конструктивно-технологические особенности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860519"/>
            <a:ext cx="8784976" cy="181588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800" dirty="0" smtClean="0">
                <a:solidFill>
                  <a:schemeClr val="tx2"/>
                </a:solidFill>
              </a:rPr>
              <a:t>Тормозной щиток состоит из следующих деталей и узлов: носка </a:t>
            </a:r>
            <a:r>
              <a:rPr lang="ru-RU" sz="2800" dirty="0" smtClean="0"/>
              <a:t>1</a:t>
            </a:r>
            <a:r>
              <a:rPr lang="ru-RU" sz="2800" dirty="0" smtClean="0">
                <a:solidFill>
                  <a:schemeClr val="tx2"/>
                </a:solidFill>
              </a:rPr>
              <a:t>, лонжерона </a:t>
            </a:r>
            <a:r>
              <a:rPr lang="ru-RU" sz="2800" dirty="0" smtClean="0"/>
              <a:t>2</a:t>
            </a:r>
            <a:r>
              <a:rPr lang="ru-RU" sz="2800" dirty="0" smtClean="0">
                <a:solidFill>
                  <a:schemeClr val="tx2"/>
                </a:solidFill>
              </a:rPr>
              <a:t> с узлами навески и стойками </a:t>
            </a:r>
            <a:r>
              <a:rPr lang="ru-RU" sz="2800" dirty="0" smtClean="0"/>
              <a:t>4</a:t>
            </a:r>
            <a:r>
              <a:rPr lang="ru-RU" sz="2800" dirty="0" smtClean="0">
                <a:solidFill>
                  <a:schemeClr val="tx2"/>
                </a:solidFill>
              </a:rPr>
              <a:t>, нервюр </a:t>
            </a:r>
            <a:r>
              <a:rPr lang="ru-RU" sz="2800" dirty="0" smtClean="0"/>
              <a:t>5</a:t>
            </a:r>
            <a:r>
              <a:rPr lang="ru-RU" sz="2800" dirty="0" smtClean="0">
                <a:solidFill>
                  <a:schemeClr val="tx2"/>
                </a:solidFill>
              </a:rPr>
              <a:t>, нижней </a:t>
            </a:r>
            <a:r>
              <a:rPr lang="ru-RU" sz="2800" dirty="0" smtClean="0"/>
              <a:t>6</a:t>
            </a:r>
            <a:r>
              <a:rPr lang="ru-RU" sz="2800" dirty="0" smtClean="0">
                <a:solidFill>
                  <a:schemeClr val="tx2"/>
                </a:solidFill>
              </a:rPr>
              <a:t> и верхней </a:t>
            </a:r>
            <a:r>
              <a:rPr lang="ru-RU" sz="2800" dirty="0" smtClean="0"/>
              <a:t>7</a:t>
            </a:r>
            <a:r>
              <a:rPr lang="ru-RU" sz="2800" dirty="0" smtClean="0">
                <a:solidFill>
                  <a:schemeClr val="tx2"/>
                </a:solidFill>
              </a:rPr>
              <a:t> обшивок и </a:t>
            </a:r>
            <a:r>
              <a:rPr lang="ru-RU" sz="2800" dirty="0" err="1" smtClean="0">
                <a:solidFill>
                  <a:schemeClr val="tx2"/>
                </a:solidFill>
              </a:rPr>
              <a:t>законцовки</a:t>
            </a:r>
            <a:r>
              <a:rPr lang="ru-RU" sz="2800" dirty="0" smtClean="0">
                <a:solidFill>
                  <a:schemeClr val="tx2"/>
                </a:solidFill>
              </a:rPr>
              <a:t> профиля </a:t>
            </a:r>
            <a:r>
              <a:rPr lang="ru-RU" sz="2800" dirty="0" smtClean="0"/>
              <a:t>8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836712"/>
            <a:ext cx="8784976" cy="1872208"/>
          </a:xfrm>
          <a:prstGeom prst="roundRect">
            <a:avLst>
              <a:gd name="adj" fmla="val 128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057922"/>
            <a:ext cx="8784976" cy="353943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800" dirty="0" smtClean="0">
                <a:solidFill>
                  <a:schemeClr val="tx2"/>
                </a:solidFill>
              </a:rPr>
              <a:t>Детали и узлы щитка выполнены из материала Д16Т. Носок </a:t>
            </a:r>
            <a:r>
              <a:rPr lang="ru-RU" sz="2800" dirty="0" smtClean="0"/>
              <a:t>1</a:t>
            </a:r>
            <a:r>
              <a:rPr lang="ru-RU" sz="2800" dirty="0" smtClean="0">
                <a:solidFill>
                  <a:schemeClr val="tx2"/>
                </a:solidFill>
              </a:rPr>
              <a:t> и нижняя обшивка соединены с лонжероном и нервюрами заклепками ЗУ, верхняя обшивка заклепками с сердечником при одностороннем подходе в зону клепки. Профиль </a:t>
            </a:r>
            <a:r>
              <a:rPr lang="ru-RU" sz="2800" dirty="0" smtClean="0"/>
              <a:t>8</a:t>
            </a:r>
            <a:r>
              <a:rPr lang="ru-RU" sz="2800" dirty="0" smtClean="0">
                <a:solidFill>
                  <a:schemeClr val="tx2"/>
                </a:solidFill>
              </a:rPr>
              <a:t> соединен с обшивками заклепками ЗУ при двухсторонней потайной клепке. Точность по обводу со стороны нижней обшивки </a:t>
            </a:r>
            <a:r>
              <a:rPr lang="ru-RU" sz="2800" dirty="0" smtClean="0"/>
              <a:t>±0,5 мм</a:t>
            </a:r>
            <a:r>
              <a:rPr lang="ru-RU" sz="2800" dirty="0" smtClean="0">
                <a:solidFill>
                  <a:schemeClr val="tx2"/>
                </a:solidFill>
              </a:rPr>
              <a:t>, а верхней </a:t>
            </a:r>
            <a:r>
              <a:rPr lang="ru-RU" sz="2800" dirty="0" smtClean="0"/>
              <a:t>±1,5 мм </a:t>
            </a:r>
            <a:r>
              <a:rPr lang="ru-RU" sz="2800" dirty="0" smtClean="0">
                <a:solidFill>
                  <a:schemeClr val="tx2"/>
                </a:solidFill>
              </a:rPr>
              <a:t>на сторону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057922"/>
            <a:ext cx="8784976" cy="3528392"/>
          </a:xfrm>
          <a:prstGeom prst="roundRect">
            <a:avLst>
              <a:gd name="adj" fmla="val 6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сборки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20688"/>
            <a:ext cx="8640960" cy="623731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Сборку производят в следующей последовательности: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1) устанавливают носок </a:t>
            </a:r>
            <a:r>
              <a:rPr lang="ru-RU" sz="2100" dirty="0" smtClean="0"/>
              <a:t>1</a:t>
            </a:r>
            <a:r>
              <a:rPr lang="ru-RU" sz="2100" dirty="0" smtClean="0">
                <a:solidFill>
                  <a:schemeClr val="tx2"/>
                </a:solidFill>
              </a:rPr>
              <a:t> на ложементы </a:t>
            </a:r>
            <a:r>
              <a:rPr lang="ru-RU" sz="2100" dirty="0" smtClean="0"/>
              <a:t>9</a:t>
            </a:r>
            <a:r>
              <a:rPr lang="ru-RU" sz="2100" dirty="0" smtClean="0">
                <a:solidFill>
                  <a:schemeClr val="tx2"/>
                </a:solidFill>
              </a:rPr>
              <a:t> (ЛЖ) и упирают в плиту </a:t>
            </a:r>
            <a:r>
              <a:rPr lang="ru-RU" sz="2100" dirty="0" smtClean="0"/>
              <a:t>10</a:t>
            </a:r>
            <a:r>
              <a:rPr lang="ru-RU" sz="2100" dirty="0" smtClean="0">
                <a:solidFill>
                  <a:schemeClr val="tx2"/>
                </a:solidFill>
              </a:rPr>
              <a:t> (БП);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2) устанавливают лонжерон </a:t>
            </a:r>
            <a:r>
              <a:rPr lang="ru-RU" sz="2100" dirty="0" smtClean="0"/>
              <a:t>2</a:t>
            </a:r>
            <a:r>
              <a:rPr lang="ru-RU" sz="2100" dirty="0" smtClean="0">
                <a:solidFill>
                  <a:schemeClr val="tx2"/>
                </a:solidFill>
              </a:rPr>
              <a:t> по ОСБ в узлах поворота щитка и фиксаторах приспособления </a:t>
            </a:r>
            <a:r>
              <a:rPr lang="ru-RU" sz="2100" dirty="0" smtClean="0"/>
              <a:t>11</a:t>
            </a:r>
            <a:r>
              <a:rPr lang="ru-RU" sz="2100" dirty="0" smtClean="0">
                <a:solidFill>
                  <a:schemeClr val="tx2"/>
                </a:solidFill>
              </a:rPr>
              <a:t> (ФП);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3) подводят прижимную плиту </a:t>
            </a:r>
            <a:r>
              <a:rPr lang="ru-RU" sz="2100" dirty="0" smtClean="0"/>
              <a:t>14</a:t>
            </a:r>
            <a:r>
              <a:rPr lang="ru-RU" sz="2100" dirty="0" smtClean="0">
                <a:solidFill>
                  <a:schemeClr val="tx2"/>
                </a:solidFill>
              </a:rPr>
              <a:t> (ПР). По НО в обшивке носка сверлят и зенкуют отверстия по стыку носка с лонжероном. Соединяют носок с лонжероном заклепками ЗУ;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4) закрывают рубильники </a:t>
            </a:r>
            <a:r>
              <a:rPr lang="ru-RU" sz="2100" dirty="0" smtClean="0"/>
              <a:t>12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dirty="0" smtClean="0"/>
              <a:t>13</a:t>
            </a:r>
            <a:r>
              <a:rPr lang="ru-RU" sz="2100" dirty="0" smtClean="0">
                <a:solidFill>
                  <a:schemeClr val="tx2"/>
                </a:solidFill>
              </a:rPr>
              <a:t> (РБ), устанавливают нервюры </a:t>
            </a:r>
            <a:r>
              <a:rPr lang="ru-RU" sz="2100" dirty="0" smtClean="0"/>
              <a:t>5</a:t>
            </a:r>
            <a:r>
              <a:rPr lang="ru-RU" sz="2100" dirty="0" smtClean="0">
                <a:solidFill>
                  <a:schemeClr val="tx2"/>
                </a:solidFill>
              </a:rPr>
              <a:t> и прижимают их к опорам </a:t>
            </a:r>
            <a:r>
              <a:rPr lang="ru-RU" sz="2100" dirty="0" smtClean="0"/>
              <a:t>15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dirty="0" smtClean="0"/>
              <a:t>16</a:t>
            </a:r>
            <a:r>
              <a:rPr lang="ru-RU" sz="2100" dirty="0" smtClean="0">
                <a:solidFill>
                  <a:schemeClr val="tx2"/>
                </a:solidFill>
              </a:rPr>
              <a:t> (ОП) прижимами </a:t>
            </a:r>
            <a:r>
              <a:rPr lang="ru-RU" sz="2100" dirty="0" smtClean="0"/>
              <a:t>17</a:t>
            </a:r>
            <a:r>
              <a:rPr lang="ru-RU" sz="2100" dirty="0" smtClean="0">
                <a:solidFill>
                  <a:schemeClr val="tx2"/>
                </a:solidFill>
              </a:rPr>
              <a:t> (ПР);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5) по НО в стойках </a:t>
            </a:r>
            <a:r>
              <a:rPr lang="ru-RU" sz="2100" dirty="0" smtClean="0"/>
              <a:t>4</a:t>
            </a:r>
            <a:r>
              <a:rPr lang="ru-RU" sz="2100" dirty="0" smtClean="0">
                <a:solidFill>
                  <a:schemeClr val="tx2"/>
                </a:solidFill>
              </a:rPr>
              <a:t> лонжерона </a:t>
            </a:r>
            <a:r>
              <a:rPr lang="ru-RU" sz="2100" dirty="0" smtClean="0"/>
              <a:t>2</a:t>
            </a:r>
            <a:r>
              <a:rPr lang="ru-RU" sz="2100" dirty="0" smtClean="0">
                <a:solidFill>
                  <a:schemeClr val="tx2"/>
                </a:solidFill>
              </a:rPr>
              <a:t> сверлят отверстия в нервюрах </a:t>
            </a:r>
            <a:r>
              <a:rPr lang="ru-RU" sz="2100" dirty="0" smtClean="0"/>
              <a:t>5</a:t>
            </a:r>
            <a:r>
              <a:rPr lang="ru-RU" sz="2100" dirty="0" smtClean="0">
                <a:solidFill>
                  <a:schemeClr val="tx2"/>
                </a:solidFill>
              </a:rPr>
              <a:t>. Соединяют лонжерон с нервюрами. Сверление и клепку выполняют </a:t>
            </a:r>
            <a:r>
              <a:rPr lang="ru-RU" sz="2100" dirty="0" err="1" smtClean="0">
                <a:solidFill>
                  <a:schemeClr val="tx2"/>
                </a:solidFill>
              </a:rPr>
              <a:t>пневмодрелями</a:t>
            </a:r>
            <a:r>
              <a:rPr lang="ru-RU" sz="2100" dirty="0" smtClean="0">
                <a:solidFill>
                  <a:schemeClr val="tx2"/>
                </a:solidFill>
              </a:rPr>
              <a:t> и переносными прессами;</a:t>
            </a:r>
          </a:p>
          <a:p>
            <a:pPr algn="just">
              <a:spcAft>
                <a:spcPts val="12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6) открывают рубильники </a:t>
            </a:r>
            <a:r>
              <a:rPr lang="ru-RU" sz="2100" dirty="0" smtClean="0"/>
              <a:t>12</a:t>
            </a:r>
            <a:r>
              <a:rPr lang="ru-RU" sz="2100" dirty="0" smtClean="0">
                <a:solidFill>
                  <a:schemeClr val="tx2"/>
                </a:solidFill>
              </a:rPr>
              <a:t> (РБ) и отводят </a:t>
            </a:r>
            <a:r>
              <a:rPr lang="ru-RU" sz="2100" dirty="0" smtClean="0"/>
              <a:t>14</a:t>
            </a:r>
            <a:r>
              <a:rPr lang="ru-RU" sz="2100" dirty="0" smtClean="0">
                <a:solidFill>
                  <a:schemeClr val="tx2"/>
                </a:solidFill>
              </a:rPr>
              <a:t> (ПР). Устанавливают обшивку </a:t>
            </a:r>
            <a:r>
              <a:rPr lang="ru-RU" sz="2100" dirty="0" smtClean="0"/>
              <a:t>6</a:t>
            </a:r>
            <a:r>
              <a:rPr lang="ru-RU" sz="2100" dirty="0" smtClean="0">
                <a:solidFill>
                  <a:schemeClr val="tx2"/>
                </a:solidFill>
              </a:rPr>
              <a:t>. Закрывают рубильники </a:t>
            </a:r>
            <a:r>
              <a:rPr lang="ru-RU" sz="2100" dirty="0" smtClean="0"/>
              <a:t>12</a:t>
            </a:r>
            <a:r>
              <a:rPr lang="ru-RU" sz="2100" dirty="0" smtClean="0">
                <a:solidFill>
                  <a:schemeClr val="tx2"/>
                </a:solidFill>
              </a:rPr>
              <a:t> (РБ) и подводят </a:t>
            </a:r>
            <a:r>
              <a:rPr lang="ru-RU" sz="2100" dirty="0" smtClean="0"/>
              <a:t>14</a:t>
            </a:r>
            <a:r>
              <a:rPr lang="ru-RU" sz="2100" dirty="0" smtClean="0">
                <a:solidFill>
                  <a:schemeClr val="tx2"/>
                </a:solidFill>
              </a:rPr>
              <a:t> (ПР). По НО в обшивке рассверливают и зенкуют отверстия в лонжероне и нервюрах. Соединяют обшивку с лонжероном и нервюрами;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6120680"/>
          </a:xfrm>
          <a:prstGeom prst="roundRect">
            <a:avLst>
              <a:gd name="adj" fmla="val 3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сборки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92696"/>
            <a:ext cx="8640960" cy="586314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7) открывают рубильники </a:t>
            </a:r>
            <a:r>
              <a:rPr lang="ru-RU" sz="2300" dirty="0" smtClean="0"/>
              <a:t>13</a:t>
            </a:r>
            <a:r>
              <a:rPr lang="ru-RU" sz="2300" dirty="0" smtClean="0">
                <a:solidFill>
                  <a:schemeClr val="tx2"/>
                </a:solidFill>
              </a:rPr>
              <a:t> (РБ) и отводят </a:t>
            </a:r>
            <a:r>
              <a:rPr lang="ru-RU" sz="2300" dirty="0" smtClean="0"/>
              <a:t>14</a:t>
            </a:r>
            <a:r>
              <a:rPr lang="ru-RU" sz="2300" dirty="0" smtClean="0">
                <a:solidFill>
                  <a:schemeClr val="tx2"/>
                </a:solidFill>
              </a:rPr>
              <a:t> (ПР). Устанавливают обшивку </a:t>
            </a:r>
            <a:r>
              <a:rPr lang="ru-RU" sz="2300" dirty="0" smtClean="0"/>
              <a:t>7</a:t>
            </a:r>
            <a:r>
              <a:rPr lang="ru-RU" sz="2300" dirty="0" smtClean="0">
                <a:solidFill>
                  <a:schemeClr val="tx2"/>
                </a:solidFill>
              </a:rPr>
              <a:t> и профиль </a:t>
            </a:r>
            <a:r>
              <a:rPr lang="ru-RU" sz="2300" dirty="0" smtClean="0"/>
              <a:t>8</a:t>
            </a:r>
            <a:r>
              <a:rPr lang="ru-RU" sz="2300" dirty="0" smtClean="0">
                <a:solidFill>
                  <a:schemeClr val="tx2"/>
                </a:solidFill>
              </a:rPr>
              <a:t>. Закрывают рубильники </a:t>
            </a:r>
            <a:r>
              <a:rPr lang="ru-RU" sz="2300" dirty="0" smtClean="0"/>
              <a:t>13</a:t>
            </a:r>
            <a:r>
              <a:rPr lang="ru-RU" sz="2300" dirty="0" smtClean="0">
                <a:solidFill>
                  <a:schemeClr val="tx2"/>
                </a:solidFill>
              </a:rPr>
              <a:t> (РБ). По НО в обшивке рассверливают и зенкуют отверстия в нервюрах и лонжероне. По НО в обшивке </a:t>
            </a:r>
            <a:r>
              <a:rPr lang="ru-RU" sz="2300" dirty="0" smtClean="0"/>
              <a:t>6</a:t>
            </a:r>
            <a:r>
              <a:rPr lang="ru-RU" sz="2300" dirty="0" smtClean="0">
                <a:solidFill>
                  <a:schemeClr val="tx2"/>
                </a:solidFill>
              </a:rPr>
              <a:t> сверлят отверстия в профиле </a:t>
            </a:r>
            <a:r>
              <a:rPr lang="ru-RU" sz="2300" dirty="0" smtClean="0"/>
              <a:t>8</a:t>
            </a:r>
            <a:r>
              <a:rPr lang="ru-RU" sz="2300" dirty="0" smtClean="0">
                <a:solidFill>
                  <a:schemeClr val="tx2"/>
                </a:solidFill>
              </a:rPr>
              <a:t> и в обшивке </a:t>
            </a:r>
            <a:r>
              <a:rPr lang="ru-RU" sz="2300" dirty="0" smtClean="0"/>
              <a:t>7</a:t>
            </a:r>
            <a:r>
              <a:rPr lang="ru-RU" sz="2300" dirty="0" smtClean="0">
                <a:solidFill>
                  <a:schemeClr val="tx2"/>
                </a:solidFill>
              </a:rPr>
              <a:t>. Открывают рубильники и отводят </a:t>
            </a:r>
            <a:r>
              <a:rPr lang="ru-RU" sz="2300" dirty="0" smtClean="0"/>
              <a:t>14</a:t>
            </a:r>
            <a:r>
              <a:rPr lang="ru-RU" sz="2300" dirty="0" smtClean="0">
                <a:solidFill>
                  <a:schemeClr val="tx2"/>
                </a:solidFill>
              </a:rPr>
              <a:t> (ПР). Снимают обшивку </a:t>
            </a:r>
            <a:r>
              <a:rPr lang="ru-RU" sz="2300" dirty="0" smtClean="0"/>
              <a:t>6</a:t>
            </a:r>
            <a:r>
              <a:rPr lang="ru-RU" sz="2300" dirty="0" smtClean="0">
                <a:solidFill>
                  <a:schemeClr val="tx2"/>
                </a:solidFill>
              </a:rPr>
              <a:t> и профиль </a:t>
            </a:r>
            <a:r>
              <a:rPr lang="ru-RU" sz="2300" dirty="0" smtClean="0"/>
              <a:t>8</a:t>
            </a:r>
            <a:r>
              <a:rPr lang="ru-RU" sz="2300" dirty="0" smtClean="0">
                <a:solidFill>
                  <a:schemeClr val="tx2"/>
                </a:solidFill>
              </a:rPr>
              <a:t>. Очищают отсек от стружки;</a:t>
            </a:r>
          </a:p>
          <a:p>
            <a:pPr algn="just">
              <a:spcAft>
                <a:spcPts val="12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8) вновь устанавливают обшивку </a:t>
            </a:r>
            <a:r>
              <a:rPr lang="ru-RU" sz="2300" dirty="0" smtClean="0"/>
              <a:t>7</a:t>
            </a:r>
            <a:r>
              <a:rPr lang="ru-RU" sz="2300" dirty="0" smtClean="0">
                <a:solidFill>
                  <a:schemeClr val="tx2"/>
                </a:solidFill>
              </a:rPr>
              <a:t> и профиль </a:t>
            </a:r>
            <a:r>
              <a:rPr lang="ru-RU" sz="2300" dirty="0" smtClean="0"/>
              <a:t>8</a:t>
            </a:r>
            <a:r>
              <a:rPr lang="ru-RU" sz="2300" dirty="0" smtClean="0">
                <a:solidFill>
                  <a:schemeClr val="tx2"/>
                </a:solidFill>
              </a:rPr>
              <a:t>. Закрывают рубильники и подводят </a:t>
            </a:r>
            <a:r>
              <a:rPr lang="ru-RU" sz="2300" dirty="0" smtClean="0"/>
              <a:t>14</a:t>
            </a:r>
            <a:r>
              <a:rPr lang="ru-RU" sz="2300" dirty="0" smtClean="0">
                <a:solidFill>
                  <a:schemeClr val="tx2"/>
                </a:solidFill>
              </a:rPr>
              <a:t> (ПР). Соединяют обшивку </a:t>
            </a:r>
            <a:r>
              <a:rPr lang="ru-RU" sz="2300" dirty="0" smtClean="0"/>
              <a:t>7</a:t>
            </a:r>
            <a:r>
              <a:rPr lang="ru-RU" sz="2300" dirty="0" smtClean="0">
                <a:solidFill>
                  <a:schemeClr val="tx2"/>
                </a:solidFill>
              </a:rPr>
              <a:t> с каркасом заклепками с сердечником с помощью гидравлического и пневматического переносного пресса (ПС-52Г);</a:t>
            </a:r>
          </a:p>
          <a:p>
            <a:pPr algn="just">
              <a:spcAft>
                <a:spcPts val="12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9) зенкуют отверстия в обшивках и профиле. Соединяют профиль с обшивками заклепками при двухсторонней потайной клепке;</a:t>
            </a:r>
          </a:p>
          <a:p>
            <a:pPr algn="just">
              <a:spcAft>
                <a:spcPts val="12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10) открывают рубильники. Отводят прижимную плиту </a:t>
            </a:r>
            <a:r>
              <a:rPr lang="ru-RU" sz="2300" dirty="0" smtClean="0"/>
              <a:t>14</a:t>
            </a:r>
            <a:r>
              <a:rPr lang="ru-RU" sz="2300" dirty="0" smtClean="0">
                <a:solidFill>
                  <a:schemeClr val="tx2"/>
                </a:solidFill>
              </a:rPr>
              <a:t> (ПР). Снимают ТБ и отводят фиксаторы </a:t>
            </a:r>
            <a:r>
              <a:rPr lang="ru-RU" sz="2300" dirty="0" smtClean="0"/>
              <a:t>11</a:t>
            </a:r>
            <a:r>
              <a:rPr lang="ru-RU" sz="2300" dirty="0" smtClean="0">
                <a:solidFill>
                  <a:schemeClr val="tx2"/>
                </a:solidFill>
              </a:rPr>
              <a:t> (ФП). Снимают щиток с приспособления.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5976664"/>
          </a:xfrm>
          <a:prstGeom prst="roundRect">
            <a:avLst>
              <a:gd name="adj" fmla="val 31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380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492896"/>
            <a:ext cx="84249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</a:t>
            </a:r>
            <a:r>
              <a:rPr lang="ru-RU" sz="5400" b="1" spc="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панелированных</a:t>
            </a: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отсеков и агрегатов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</a:t>
            </a:r>
            <a:r>
              <a:rPr lang="ru-RU" sz="3000" b="1" spc="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панелированных</a:t>
            </a: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отсеков и агрегатов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97920"/>
            <a:ext cx="8640960" cy="1938992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ТП сборки отсека или агрегата </a:t>
            </a:r>
            <a:r>
              <a:rPr lang="ru-RU" sz="24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2400" dirty="0" smtClean="0">
                <a:solidFill>
                  <a:schemeClr val="tx2"/>
                </a:solidFill>
              </a:rPr>
              <a:t> конструкции по характеру и объему работ резко отличается от процесса сборки </a:t>
            </a:r>
            <a:r>
              <a:rPr lang="ru-RU" sz="24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2400" dirty="0" smtClean="0">
                <a:solidFill>
                  <a:schemeClr val="tx2"/>
                </a:solidFill>
              </a:rPr>
              <a:t> конструкции. Сборка в этом случае состоит из установки узлов и панелей в сборочное положение и соединении их между собой в местах стыков.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2088232"/>
          </a:xfrm>
          <a:prstGeom prst="roundRect">
            <a:avLst>
              <a:gd name="adj" fmla="val 98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8981"/>
            <a:ext cx="864096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На следующем слайде показана конструкция носового отсека фюзеляжа и схема стапельной сборки этого отсека. На сборку отсека поступают отдельные детали и собранные узлы и панели. Поступающие на сборку узлы и панели, полученные в процессе узловой сборки или выполненные в виде монолитных элементов, должны соответствовать техническим условиям на их поставку на рассматриваемый этап сборки.</a:t>
            </a:r>
          </a:p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Панели и узлы должны быть полностью собраны (клепкой, сваркой или склеиванием), обработаны по периметрам (контурам) стыков, иметь, где это предусмотрено, НО и припуски по длине.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996952"/>
            <a:ext cx="8784976" cy="3600400"/>
          </a:xfrm>
          <a:prstGeom prst="roundRect">
            <a:avLst>
              <a:gd name="adj" fmla="val 71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носового отсека фюзеляжа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64" y="1556792"/>
            <a:ext cx="4051188" cy="232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43243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4077072"/>
            <a:ext cx="396044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Носовой отсек  фюзеляжа</a:t>
            </a:r>
          </a:p>
          <a:p>
            <a:pPr algn="ctr"/>
            <a:r>
              <a:rPr lang="ru-RU" sz="1700" dirty="0" smtClean="0"/>
              <a:t>1п</a:t>
            </a:r>
            <a:r>
              <a:rPr lang="ru-RU" sz="1700" dirty="0" smtClean="0">
                <a:solidFill>
                  <a:schemeClr val="tx2"/>
                </a:solidFill>
              </a:rPr>
              <a:t> и </a:t>
            </a:r>
            <a:r>
              <a:rPr lang="ru-RU" sz="1700" dirty="0" smtClean="0"/>
              <a:t>1л</a:t>
            </a:r>
            <a:r>
              <a:rPr lang="ru-RU" sz="1700" dirty="0" smtClean="0">
                <a:solidFill>
                  <a:schemeClr val="tx2"/>
                </a:solidFill>
              </a:rPr>
              <a:t> – правая и левая панели отсека; </a:t>
            </a:r>
            <a:r>
              <a:rPr lang="ru-RU" sz="1700" dirty="0" smtClean="0"/>
              <a:t>2</a:t>
            </a:r>
            <a:r>
              <a:rPr lang="ru-RU" sz="1700" dirty="0" smtClean="0">
                <a:solidFill>
                  <a:schemeClr val="tx2"/>
                </a:solidFill>
              </a:rPr>
              <a:t>,</a:t>
            </a:r>
            <a:r>
              <a:rPr lang="ru-RU" sz="1700" dirty="0" smtClean="0"/>
              <a:t>4</a:t>
            </a:r>
            <a:r>
              <a:rPr lang="ru-RU" sz="1700" dirty="0" smtClean="0">
                <a:solidFill>
                  <a:schemeClr val="tx2"/>
                </a:solidFill>
              </a:rPr>
              <a:t> – створки передней опоры; </a:t>
            </a:r>
            <a:r>
              <a:rPr lang="ru-RU" sz="1700" dirty="0" smtClean="0"/>
              <a:t>3</a:t>
            </a:r>
            <a:r>
              <a:rPr lang="ru-RU" sz="1700" dirty="0" smtClean="0">
                <a:solidFill>
                  <a:schemeClr val="tx2"/>
                </a:solidFill>
              </a:rPr>
              <a:t>,</a:t>
            </a:r>
            <a:r>
              <a:rPr lang="ru-RU" sz="1700" dirty="0" smtClean="0"/>
              <a:t>10</a:t>
            </a:r>
            <a:r>
              <a:rPr lang="ru-RU" sz="1700" dirty="0" smtClean="0">
                <a:solidFill>
                  <a:schemeClr val="tx2"/>
                </a:solidFill>
              </a:rPr>
              <a:t> – усиленный стрингер; </a:t>
            </a:r>
            <a:r>
              <a:rPr lang="ru-RU" sz="1700" dirty="0" smtClean="0"/>
              <a:t>5</a:t>
            </a:r>
            <a:r>
              <a:rPr lang="ru-RU" sz="1700" dirty="0" smtClean="0">
                <a:solidFill>
                  <a:schemeClr val="tx2"/>
                </a:solidFill>
              </a:rPr>
              <a:t> – пол; </a:t>
            </a:r>
            <a:r>
              <a:rPr lang="ru-RU" sz="1700" dirty="0" smtClean="0"/>
              <a:t>6</a:t>
            </a:r>
            <a:r>
              <a:rPr lang="ru-RU" sz="1700" dirty="0" smtClean="0">
                <a:solidFill>
                  <a:schemeClr val="tx2"/>
                </a:solidFill>
              </a:rPr>
              <a:t> – каркас фонаря штурмана; </a:t>
            </a:r>
            <a:r>
              <a:rPr lang="ru-RU" sz="1700" dirty="0" smtClean="0"/>
              <a:t>7</a:t>
            </a:r>
            <a:r>
              <a:rPr lang="ru-RU" sz="1700" dirty="0" smtClean="0">
                <a:solidFill>
                  <a:schemeClr val="tx2"/>
                </a:solidFill>
              </a:rPr>
              <a:t> – каркас фонаря пилота; </a:t>
            </a:r>
            <a:r>
              <a:rPr lang="ru-RU" sz="1700" dirty="0" smtClean="0"/>
              <a:t>8</a:t>
            </a:r>
            <a:r>
              <a:rPr lang="ru-RU" sz="1700" dirty="0" smtClean="0">
                <a:solidFill>
                  <a:schemeClr val="tx2"/>
                </a:solidFill>
              </a:rPr>
              <a:t> – шпангоут №6; </a:t>
            </a:r>
            <a:r>
              <a:rPr lang="ru-RU" sz="1700" dirty="0" smtClean="0"/>
              <a:t>9</a:t>
            </a:r>
            <a:r>
              <a:rPr lang="ru-RU" sz="1700" dirty="0" smtClean="0">
                <a:solidFill>
                  <a:schemeClr val="tx2"/>
                </a:solidFill>
              </a:rPr>
              <a:t> – стыковой шпангоут №11; </a:t>
            </a:r>
            <a:r>
              <a:rPr lang="ru-RU" sz="1700" dirty="0" smtClean="0"/>
              <a:t>11</a:t>
            </a:r>
            <a:r>
              <a:rPr lang="ru-RU" sz="1700" dirty="0" smtClean="0">
                <a:solidFill>
                  <a:schemeClr val="tx2"/>
                </a:solidFill>
              </a:rPr>
              <a:t> – передняя стойка шасси</a:t>
            </a:r>
            <a:endParaRPr lang="ru-RU" sz="17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7272"/>
            <a:ext cx="424847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</a:rPr>
              <a:t>Схема стапельной сборки </a:t>
            </a:r>
          </a:p>
          <a:p>
            <a:pPr algn="ctr"/>
            <a:r>
              <a:rPr lang="ru-RU" sz="1900" b="1" dirty="0" smtClean="0">
                <a:solidFill>
                  <a:schemeClr val="tx2"/>
                </a:solidFill>
              </a:rPr>
              <a:t>носового отсека фюзеляжа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(см. позиции на левом рисунке)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20688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а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93305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б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"/>
            <a:ext cx="8424936" cy="692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1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Принятые сокращения</a:t>
            </a:r>
            <a:endParaRPr kumimoji="0" lang="ru-RU" sz="3200" b="1" i="0" u="none" strike="noStrike" kern="1200" cap="none" spc="10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548680"/>
            <a:ext cx="8280920" cy="6309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 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базовая плита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</a:t>
            </a:r>
            <a:r>
              <a:rPr lang="ru-RU" sz="2100" b="1" spc="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заклепка универсальная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летательный аппарат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ЛЖ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лонжерон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направляющее отверстие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наружная поверхность (обшивки)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опора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ОСБ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отверстия под стыковые болты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поверхность каркаса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прижимная плита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ПРС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плита разделочного стенда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РБ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рубильник</a:t>
            </a:r>
          </a:p>
          <a:p>
            <a:pPr marL="457200" indent="-457200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‒ сборочное приспособление</a:t>
            </a:r>
          </a:p>
          <a:p>
            <a:pPr marL="457200" indent="-457200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технологический процесс</a:t>
            </a:r>
          </a:p>
          <a:p>
            <a:pPr marL="457200" indent="-457200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ТПП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технологическая подготовка производства</a:t>
            </a:r>
          </a:p>
          <a:p>
            <a:pPr marL="457200" indent="-457200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технические условия</a:t>
            </a:r>
          </a:p>
          <a:p>
            <a:pPr marL="457200" indent="-457200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1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</a:t>
            </a:r>
            <a:r>
              <a:rPr lang="ru-RU" sz="21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фиксатор приспособления</a:t>
            </a:r>
            <a:endParaRPr lang="ru-RU" sz="2100" b="1" spc="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сборки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20688"/>
            <a:ext cx="8640960" cy="615581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Сборку отсека производят в следующем порядке: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 в СП по базовым поверхностям устанавливают и закрепляют шпангоуты </a:t>
            </a:r>
            <a:r>
              <a:rPr lang="ru-RU" sz="2200" dirty="0" smtClean="0"/>
              <a:t>8</a:t>
            </a:r>
            <a:r>
              <a:rPr lang="ru-RU" sz="2200" dirty="0" smtClean="0">
                <a:solidFill>
                  <a:schemeClr val="tx2"/>
                </a:solidFill>
              </a:rPr>
              <a:t> и </a:t>
            </a:r>
            <a:r>
              <a:rPr lang="ru-RU" sz="2200" dirty="0" smtClean="0"/>
              <a:t>9</a:t>
            </a:r>
            <a:r>
              <a:rPr lang="ru-RU" sz="2200" dirty="0" smtClean="0">
                <a:solidFill>
                  <a:schemeClr val="tx2"/>
                </a:solidFill>
              </a:rPr>
              <a:t>, затем устанавливают усиленные стрингеры </a:t>
            </a:r>
            <a:r>
              <a:rPr lang="ru-RU" sz="2200" dirty="0" smtClean="0"/>
              <a:t>10</a:t>
            </a:r>
            <a:r>
              <a:rPr lang="ru-RU" sz="2200" dirty="0" smtClean="0">
                <a:solidFill>
                  <a:schemeClr val="tx2"/>
                </a:solidFill>
              </a:rPr>
              <a:t>, соединяя их со шпангоутами. Этой операцией заканчивается сборка каркаса;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 на каркас как на сборочную базу устанавливают панели. На рисунке </a:t>
            </a:r>
            <a:r>
              <a:rPr lang="ru-RU" sz="2200" dirty="0" smtClean="0"/>
              <a:t>б</a:t>
            </a:r>
            <a:r>
              <a:rPr lang="ru-RU" sz="2200" dirty="0" smtClean="0">
                <a:solidFill>
                  <a:schemeClr val="tx2"/>
                </a:solidFill>
              </a:rPr>
              <a:t> показана постановка правой боковой панели. Сверлят отверстия по НО в шпангоутах и усиленных стрингерах или при помощи специальных сверлильно-зенковальных головок, установленных на СП. Затем отверстия зенкуют под заклепки или болты по стыкам шва;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2"/>
                </a:solidFill>
              </a:rPr>
              <a:t> ставят заклепки (болты) по стыковым швам, расположенным на силовых стрингерах и шпангоутах. При сборке </a:t>
            </a:r>
            <a:r>
              <a:rPr lang="ru-RU" sz="2200" dirty="0" err="1" smtClean="0">
                <a:solidFill>
                  <a:schemeClr val="tx2"/>
                </a:solidFill>
              </a:rPr>
              <a:t>панелированных</a:t>
            </a:r>
            <a:r>
              <a:rPr lang="ru-RU" sz="2200" dirty="0" smtClean="0">
                <a:solidFill>
                  <a:schemeClr val="tx2"/>
                </a:solidFill>
              </a:rPr>
              <a:t> изделий объем клепальных работ уменьшается, и снижается общая трудоемкость сборки отсека или агрегата за счет снижения затрат на узлы и панели, которые в этом случае собираются на механизированном оборудовании или на клепальных (сварочных) автоматах.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6048672"/>
          </a:xfrm>
          <a:prstGeom prst="roundRect">
            <a:avLst>
              <a:gd name="adj" fmla="val 38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способа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620689"/>
            <a:ext cx="8640960" cy="272382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/>
            <a:r>
              <a:rPr lang="ru-RU" sz="1900" dirty="0" smtClean="0">
                <a:solidFill>
                  <a:schemeClr val="tx2"/>
                </a:solidFill>
              </a:rPr>
              <a:t>Преимущество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 очевидно. Так например, сборка отсека </a:t>
            </a:r>
            <a:r>
              <a:rPr lang="ru-RU" sz="19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клепаной конструкции длиной </a:t>
            </a:r>
            <a:r>
              <a:rPr lang="ru-RU" sz="1900" dirty="0" smtClean="0"/>
              <a:t>2 м</a:t>
            </a:r>
            <a:r>
              <a:rPr lang="ru-RU" sz="1900" dirty="0" smtClean="0">
                <a:solidFill>
                  <a:schemeClr val="tx2"/>
                </a:solidFill>
              </a:rPr>
              <a:t> и диаметром </a:t>
            </a:r>
            <a:r>
              <a:rPr lang="ru-RU" sz="1900" dirty="0" smtClean="0"/>
              <a:t>0,8 м</a:t>
            </a:r>
            <a:r>
              <a:rPr lang="ru-RU" sz="1900" dirty="0" smtClean="0">
                <a:solidFill>
                  <a:schemeClr val="tx2"/>
                </a:solidFill>
              </a:rPr>
              <a:t> длится </a:t>
            </a:r>
            <a:r>
              <a:rPr lang="ru-RU" sz="1900" dirty="0" smtClean="0"/>
              <a:t>12 </a:t>
            </a:r>
            <a:r>
              <a:rPr lang="ru-RU" sz="1900" dirty="0" smtClean="0">
                <a:solidFill>
                  <a:schemeClr val="tx2"/>
                </a:solidFill>
              </a:rPr>
              <a:t>рабочих смен, в то время как сборка этого же отсека при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панелированном</a:t>
            </a:r>
            <a:r>
              <a:rPr lang="ru-RU" sz="1900" dirty="0" smtClean="0">
                <a:solidFill>
                  <a:schemeClr val="tx2"/>
                </a:solidFill>
              </a:rPr>
              <a:t> варианте длится всего </a:t>
            </a:r>
            <a:r>
              <a:rPr lang="ru-RU" sz="1900" dirty="0" smtClean="0"/>
              <a:t>6</a:t>
            </a:r>
            <a:r>
              <a:rPr lang="ru-RU" sz="1900" dirty="0" smtClean="0">
                <a:solidFill>
                  <a:schemeClr val="tx2"/>
                </a:solidFill>
              </a:rPr>
              <a:t> смен. Такое сокращение цикла достигнуто путем параллельной сборки панелей и узлов в специальных приспособлениях и применения механизированной клепки.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</a:rPr>
              <a:t>Эффективность процесса сборки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 можно также оценить в условных единицах, отнеся затраченное на сборку время к </a:t>
            </a:r>
            <a:r>
              <a:rPr lang="ru-RU" sz="1900" dirty="0" smtClean="0"/>
              <a:t>1 кг </a:t>
            </a:r>
            <a:r>
              <a:rPr lang="ru-RU" sz="1900" dirty="0" smtClean="0">
                <a:solidFill>
                  <a:schemeClr val="tx2"/>
                </a:solidFill>
              </a:rPr>
              <a:t>массы конструкции, по отношению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6048672"/>
          </a:xfrm>
          <a:prstGeom prst="roundRect">
            <a:avLst>
              <a:gd name="adj" fmla="val 38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15816" y="3140968"/>
          <a:ext cx="3212031" cy="88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4" imgW="1562040" imgH="431640" progId="Equation.3">
                  <p:embed/>
                </p:oleObj>
              </mc:Choice>
              <mc:Fallback>
                <p:oleObj name="Формула" r:id="rId4" imgW="15620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140968"/>
                        <a:ext cx="3212031" cy="887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933056"/>
            <a:ext cx="864096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tx2"/>
                </a:solidFill>
              </a:rPr>
              <a:t>где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solidFill>
                  <a:schemeClr val="tx2"/>
                </a:solidFill>
              </a:rPr>
              <a:t>,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solidFill>
                  <a:schemeClr val="tx2"/>
                </a:solidFill>
              </a:rPr>
              <a:t> – затраты времени на сборку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и </a:t>
            </a:r>
            <a:r>
              <a:rPr lang="ru-RU" sz="19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конструкции, ч/кг;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solidFill>
                  <a:schemeClr val="tx2"/>
                </a:solidFill>
              </a:rPr>
              <a:t>,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solidFill>
                  <a:schemeClr val="tx2"/>
                </a:solidFill>
              </a:rPr>
              <a:t> – трудоемкость сборки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и </a:t>
            </a:r>
            <a:r>
              <a:rPr lang="ru-RU" sz="19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конструкции, ч;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solidFill>
                  <a:schemeClr val="tx2"/>
                </a:solidFill>
              </a:rPr>
              <a:t>,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solidFill>
                  <a:schemeClr val="tx2"/>
                </a:solidFill>
              </a:rPr>
              <a:t> – масса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и </a:t>
            </a:r>
            <a:r>
              <a:rPr lang="ru-RU" sz="19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конструкции.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</a:rPr>
              <a:t>Например, если трудоемкость сборки отсека крыла массой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470 кг </a:t>
            </a:r>
            <a:r>
              <a:rPr lang="ru-RU" sz="1900" dirty="0" smtClean="0">
                <a:solidFill>
                  <a:schemeClr val="tx2"/>
                </a:solidFill>
              </a:rPr>
              <a:t>при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 составляет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н-ч</a:t>
            </a:r>
            <a:r>
              <a:rPr lang="ru-RU" sz="1900" dirty="0" smtClean="0">
                <a:solidFill>
                  <a:schemeClr val="tx2"/>
                </a:solidFill>
              </a:rPr>
              <a:t>, а трудоемкость сборки того же крыла, но при </a:t>
            </a:r>
            <a:r>
              <a:rPr lang="ru-RU" sz="19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845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н-ч</a:t>
            </a:r>
            <a:r>
              <a:rPr lang="ru-RU" sz="1900" dirty="0" smtClean="0">
                <a:solidFill>
                  <a:schemeClr val="tx2"/>
                </a:solidFill>
              </a:rPr>
              <a:t>, то из соотношений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ru-RU" sz="1900" dirty="0" smtClean="0">
                <a:solidFill>
                  <a:schemeClr val="tx2"/>
                </a:solidFill>
              </a:rPr>
              <a:t> получим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= 0,43 </a:t>
            </a:r>
            <a:r>
              <a:rPr lang="ru-RU" sz="1900" dirty="0" smtClean="0">
                <a:solidFill>
                  <a:schemeClr val="tx2"/>
                </a:solidFill>
              </a:rPr>
              <a:t>и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900" i="1" baseline="-25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= 1,8 ч/кг</a:t>
            </a:r>
            <a:r>
              <a:rPr lang="ru-RU" sz="1900" dirty="0" smtClean="0">
                <a:solidFill>
                  <a:schemeClr val="tx2"/>
                </a:solidFill>
              </a:rPr>
              <a:t>. Т.е. трудоемкость сборки </a:t>
            </a:r>
            <a:r>
              <a:rPr lang="ru-RU" sz="1900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 конструкции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4 раза </a:t>
            </a:r>
            <a:r>
              <a:rPr lang="ru-RU" sz="1900" dirty="0" smtClean="0">
                <a:solidFill>
                  <a:schemeClr val="tx2"/>
                </a:solidFill>
              </a:rPr>
              <a:t>превышает трудоемкость сборки </a:t>
            </a:r>
            <a:r>
              <a:rPr lang="ru-RU" sz="1900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1900" dirty="0" smtClean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Стапельная и </a:t>
            </a:r>
            <a:r>
              <a:rPr lang="ru-RU" sz="3000" b="1" spc="2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внестапельная</a:t>
            </a: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сборка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734208"/>
            <a:ext cx="8640960" cy="586314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Различают два этапа сборки: </a:t>
            </a:r>
            <a:r>
              <a:rPr lang="ru-RU" sz="2300" b="1" dirty="0" smtClean="0">
                <a:solidFill>
                  <a:schemeClr val="tx2"/>
                </a:solidFill>
              </a:rPr>
              <a:t>сборку в стапеле </a:t>
            </a:r>
            <a:r>
              <a:rPr lang="ru-RU" sz="2300" dirty="0" smtClean="0">
                <a:solidFill>
                  <a:schemeClr val="tx2"/>
                </a:solidFill>
              </a:rPr>
              <a:t>и </a:t>
            </a:r>
            <a:r>
              <a:rPr lang="ru-RU" sz="2300" b="1" dirty="0" smtClean="0">
                <a:solidFill>
                  <a:schemeClr val="tx2"/>
                </a:solidFill>
              </a:rPr>
              <a:t>сборку-монтаж вне стапеля</a:t>
            </a:r>
            <a:r>
              <a:rPr lang="ru-RU" sz="2300" dirty="0" smtClean="0">
                <a:solidFill>
                  <a:schemeClr val="tx2"/>
                </a:solidFill>
              </a:rPr>
              <a:t> (</a:t>
            </a:r>
            <a:r>
              <a:rPr lang="ru-RU" sz="2300" dirty="0" err="1" smtClean="0">
                <a:solidFill>
                  <a:schemeClr val="tx2"/>
                </a:solidFill>
              </a:rPr>
              <a:t>внестапельная</a:t>
            </a:r>
            <a:r>
              <a:rPr lang="ru-RU" sz="2300" dirty="0" smtClean="0">
                <a:solidFill>
                  <a:schemeClr val="tx2"/>
                </a:solidFill>
              </a:rPr>
              <a:t> сборка). </a:t>
            </a:r>
          </a:p>
          <a:p>
            <a:pPr algn="just">
              <a:spcAft>
                <a:spcPts val="12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Примерами </a:t>
            </a:r>
            <a:r>
              <a:rPr lang="ru-RU" sz="2300" b="1" dirty="0" smtClean="0">
                <a:solidFill>
                  <a:srgbClr val="FF0000"/>
                </a:solidFill>
              </a:rPr>
              <a:t>стапельной сборки </a:t>
            </a:r>
            <a:r>
              <a:rPr lang="ru-RU" sz="2300" dirty="0" smtClean="0">
                <a:solidFill>
                  <a:schemeClr val="tx2"/>
                </a:solidFill>
              </a:rPr>
              <a:t>являются процессы сборки тормозного щитка или носового отсека фюзеляжа.</a:t>
            </a:r>
          </a:p>
          <a:p>
            <a:pPr algn="just">
              <a:spcAft>
                <a:spcPts val="1200"/>
              </a:spcAft>
            </a:pPr>
            <a:r>
              <a:rPr lang="ru-RU" sz="2300" b="1" dirty="0" err="1" smtClean="0">
                <a:solidFill>
                  <a:srgbClr val="FF0000"/>
                </a:solidFill>
              </a:rPr>
              <a:t>Внестапельная</a:t>
            </a:r>
            <a:r>
              <a:rPr lang="ru-RU" sz="2300" b="1" dirty="0" smtClean="0">
                <a:solidFill>
                  <a:srgbClr val="FF0000"/>
                </a:solidFill>
              </a:rPr>
              <a:t> сборка </a:t>
            </a:r>
            <a:r>
              <a:rPr lang="ru-RU" sz="2300" dirty="0" smtClean="0">
                <a:solidFill>
                  <a:schemeClr val="tx2"/>
                </a:solidFill>
              </a:rPr>
              <a:t>предусматривает установку по чертежам жестких узлов, съемных панелей и деталей, которые для сохранения своей формы и положения не требуют СП. На </a:t>
            </a:r>
            <a:r>
              <a:rPr lang="ru-RU" sz="2300" dirty="0" err="1" smtClean="0">
                <a:solidFill>
                  <a:schemeClr val="tx2"/>
                </a:solidFill>
              </a:rPr>
              <a:t>внестапельной</a:t>
            </a:r>
            <a:r>
              <a:rPr lang="ru-RU" sz="2300" dirty="0" smtClean="0">
                <a:solidFill>
                  <a:schemeClr val="tx2"/>
                </a:solidFill>
              </a:rPr>
              <a:t> сборке, кроме того, производится доработка соединений, т. е. постановка заклепок и болтов, к которым затруднены подходы, монтаж и установка механизмов, приборов, оборудования и коммуникаций, электрических, гидравлических и пневматических систем.</a:t>
            </a:r>
          </a:p>
          <a:p>
            <a:pPr algn="just">
              <a:spcAft>
                <a:spcPts val="1200"/>
              </a:spcAft>
            </a:pPr>
            <a:r>
              <a:rPr lang="ru-RU" sz="2300" dirty="0" err="1" smtClean="0">
                <a:solidFill>
                  <a:schemeClr val="tx2"/>
                </a:solidFill>
              </a:rPr>
              <a:t>Внестапельная</a:t>
            </a:r>
            <a:r>
              <a:rPr lang="ru-RU" sz="2300" dirty="0" smtClean="0">
                <a:solidFill>
                  <a:schemeClr val="tx2"/>
                </a:solidFill>
              </a:rPr>
              <a:t> сборка также ведется по заранее разработанному ТП, в котором указываются оборудование, оснастка, инструмент и нормы времени на выполнение отдельных видов работ.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6048672"/>
          </a:xfrm>
          <a:prstGeom prst="roundRect">
            <a:avLst>
              <a:gd name="adj" fmla="val 38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1963" r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204864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72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Сборка агрегатов из отсеков</a:t>
            </a:r>
            <a:endParaRPr lang="ru-RU" sz="7200" b="1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стыковочного стенда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462"/>
            <a:ext cx="9144000" cy="523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6033482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1..6 </a:t>
            </a:r>
            <a:r>
              <a:rPr lang="ru-RU" sz="2000" dirty="0" smtClean="0">
                <a:solidFill>
                  <a:schemeClr val="tx2"/>
                </a:solidFill>
              </a:rPr>
              <a:t>– нивелировочные точки; </a:t>
            </a:r>
            <a:r>
              <a:rPr lang="ru-RU" sz="2000" dirty="0" smtClean="0"/>
              <a:t>7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smtClean="0"/>
              <a:t>8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smtClean="0"/>
              <a:t>9</a:t>
            </a:r>
            <a:r>
              <a:rPr lang="ru-RU" sz="2000" dirty="0" smtClean="0">
                <a:solidFill>
                  <a:schemeClr val="tx2"/>
                </a:solidFill>
              </a:rPr>
              <a:t> – УБО; </a:t>
            </a:r>
          </a:p>
          <a:p>
            <a:pPr algn="ctr"/>
            <a:r>
              <a:rPr lang="ru-RU" sz="2000" dirty="0" smtClean="0"/>
              <a:t>10</a:t>
            </a:r>
            <a:r>
              <a:rPr lang="ru-RU" sz="2000" dirty="0" smtClean="0">
                <a:solidFill>
                  <a:schemeClr val="tx2"/>
                </a:solidFill>
              </a:rPr>
              <a:t> – пиноль для контроля положения нивелировочной точки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620688"/>
            <a:ext cx="8784976" cy="1512168"/>
          </a:xfrm>
          <a:prstGeom prst="roundRect">
            <a:avLst>
              <a:gd name="adj" fmla="val 9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На предыдущем слайде показан принцип работы стыковочного стенда. Стыкуемые отсеки </a:t>
            </a:r>
            <a:r>
              <a:rPr lang="ru-RU" sz="2200" i="1" dirty="0" smtClean="0">
                <a:solidFill>
                  <a:schemeClr val="tx1"/>
                </a:solidFill>
              </a:rPr>
              <a:t>V</a:t>
            </a:r>
            <a:r>
              <a:rPr lang="ru-RU" sz="2200" dirty="0" smtClean="0">
                <a:solidFill>
                  <a:schemeClr val="tx2"/>
                </a:solidFill>
              </a:rPr>
              <a:t> и </a:t>
            </a:r>
            <a:r>
              <a:rPr lang="ru-RU" sz="2200" i="1" dirty="0" smtClean="0">
                <a:solidFill>
                  <a:schemeClr val="tx1"/>
                </a:solidFill>
              </a:rPr>
              <a:t>G</a:t>
            </a:r>
            <a:r>
              <a:rPr lang="ru-RU" sz="2200" dirty="0" smtClean="0">
                <a:solidFill>
                  <a:schemeClr val="tx2"/>
                </a:solidFill>
              </a:rPr>
              <a:t> располагают вдоль оси симметрии и строительной горизонтали самолета. Отсек </a:t>
            </a:r>
            <a:r>
              <a:rPr lang="ru-RU" sz="2200" i="1" dirty="0" smtClean="0">
                <a:solidFill>
                  <a:schemeClr val="tx1"/>
                </a:solidFill>
              </a:rPr>
              <a:t>V</a:t>
            </a:r>
            <a:r>
              <a:rPr lang="ru-RU" sz="2200" dirty="0" smtClean="0">
                <a:solidFill>
                  <a:schemeClr val="tx2"/>
                </a:solidFill>
              </a:rPr>
              <a:t> закрепляют на стенде неподвижно, а отсек </a:t>
            </a:r>
            <a:r>
              <a:rPr lang="ru-RU" sz="2200" i="1" dirty="0" smtClean="0">
                <a:solidFill>
                  <a:schemeClr val="tx1"/>
                </a:solidFill>
              </a:rPr>
              <a:t>G</a:t>
            </a:r>
            <a:r>
              <a:rPr lang="ru-RU" sz="2200" dirty="0" smtClean="0">
                <a:solidFill>
                  <a:schemeClr val="tx2"/>
                </a:solidFill>
              </a:rPr>
              <a:t> может перемещаться относительно отсека </a:t>
            </a:r>
            <a:r>
              <a:rPr lang="ru-RU" sz="2200" i="1" dirty="0" smtClean="0">
                <a:solidFill>
                  <a:schemeClr val="tx1"/>
                </a:solidFill>
              </a:rPr>
              <a:t>V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348880"/>
            <a:ext cx="8784976" cy="1800200"/>
          </a:xfrm>
          <a:prstGeom prst="roundRect">
            <a:avLst>
              <a:gd name="adj" fmla="val 9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Установку отсеков в стенд можно выполнять в нескольких вариантах, т.е. путем установки отсеков по обводам на ложементы стенда и координацию их по УБО или закрепления отсеков за стыковочные узлы (стабилизатора, киля, шасси), которые в данной операции стыковки не участвуют.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293096"/>
            <a:ext cx="8784976" cy="2448272"/>
          </a:xfrm>
          <a:prstGeom prst="roundRect">
            <a:avLst>
              <a:gd name="adj" fmla="val 9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В процессе стыковки отсек </a:t>
            </a:r>
            <a:r>
              <a:rPr lang="ru-RU" sz="2200" i="1" dirty="0" smtClean="0">
                <a:solidFill>
                  <a:schemeClr val="tx1"/>
                </a:solidFill>
              </a:rPr>
              <a:t>G</a:t>
            </a:r>
            <a:r>
              <a:rPr lang="ru-RU" sz="2200" dirty="0" smtClean="0">
                <a:solidFill>
                  <a:schemeClr val="tx2"/>
                </a:solidFill>
              </a:rPr>
              <a:t> подводят к отсеку </a:t>
            </a:r>
            <a:r>
              <a:rPr lang="ru-RU" sz="2200" i="1" dirty="0" smtClean="0">
                <a:solidFill>
                  <a:schemeClr val="tx1"/>
                </a:solidFill>
              </a:rPr>
              <a:t>V</a:t>
            </a:r>
            <a:r>
              <a:rPr lang="ru-RU" sz="2200" dirty="0" smtClean="0">
                <a:solidFill>
                  <a:schemeClr val="tx2"/>
                </a:solidFill>
              </a:rPr>
              <a:t> в направлении стрелки </a:t>
            </a:r>
            <a:r>
              <a:rPr lang="ru-RU" sz="2200" i="1" dirty="0" err="1" smtClean="0">
                <a:solidFill>
                  <a:schemeClr val="tx1"/>
                </a:solidFill>
              </a:rPr>
              <a:t>z</a:t>
            </a:r>
            <a:r>
              <a:rPr lang="ru-RU" sz="2200" dirty="0" smtClean="0">
                <a:solidFill>
                  <a:schemeClr val="tx2"/>
                </a:solidFill>
              </a:rPr>
              <a:t>. Поворачивают отсек в направлении стрелок </a:t>
            </a:r>
            <a:r>
              <a:rPr lang="ru-RU" sz="2200" i="1" dirty="0" smtClean="0">
                <a:solidFill>
                  <a:schemeClr val="tx1"/>
                </a:solidFill>
              </a:rPr>
              <a:t>ω</a:t>
            </a:r>
            <a:r>
              <a:rPr lang="ru-RU" sz="2200" i="1" baseline="-25000" dirty="0" smtClean="0">
                <a:solidFill>
                  <a:schemeClr val="tx1"/>
                </a:solidFill>
              </a:rPr>
              <a:t>0</a:t>
            </a:r>
            <a:r>
              <a:rPr lang="ru-RU" sz="2200" dirty="0" smtClean="0">
                <a:solidFill>
                  <a:schemeClr val="tx2"/>
                </a:solidFill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</a:rPr>
              <a:t>ω</a:t>
            </a:r>
            <a:r>
              <a:rPr lang="ru-RU" sz="2200" i="1" baseline="-25000" dirty="0" err="1" smtClean="0">
                <a:solidFill>
                  <a:schemeClr val="tx1"/>
                </a:solidFill>
              </a:rPr>
              <a:t>х</a:t>
            </a:r>
            <a:r>
              <a:rPr lang="ru-RU" sz="2200" dirty="0" err="1" smtClean="0">
                <a:solidFill>
                  <a:schemeClr val="tx2"/>
                </a:solidFill>
              </a:rPr>
              <a:t>, </a:t>
            </a:r>
            <a:r>
              <a:rPr lang="ru-RU" sz="2200" i="1" dirty="0" err="1" smtClean="0">
                <a:solidFill>
                  <a:schemeClr val="tx1"/>
                </a:solidFill>
              </a:rPr>
              <a:t>ω</a:t>
            </a:r>
            <a:r>
              <a:rPr lang="ru-RU" sz="2200" i="1" baseline="-25000" dirty="0" err="1" smtClean="0">
                <a:solidFill>
                  <a:schemeClr val="tx1"/>
                </a:solidFill>
              </a:rPr>
              <a:t>r</a:t>
            </a:r>
            <a:r>
              <a:rPr lang="ru-RU" sz="2200" dirty="0" err="1" smtClean="0">
                <a:solidFill>
                  <a:schemeClr val="tx2"/>
                </a:solidFill>
              </a:rPr>
              <a:t>, </a:t>
            </a:r>
            <a:r>
              <a:rPr lang="ru-RU" sz="2200" dirty="0" smtClean="0">
                <a:solidFill>
                  <a:schemeClr val="tx2"/>
                </a:solidFill>
              </a:rPr>
              <a:t>добиваясь такого положения, при котором нивелировочные точки </a:t>
            </a:r>
            <a:r>
              <a:rPr lang="ru-RU" sz="2200" dirty="0" smtClean="0">
                <a:solidFill>
                  <a:schemeClr val="tx1"/>
                </a:solidFill>
              </a:rPr>
              <a:t>1</a:t>
            </a:r>
            <a:r>
              <a:rPr lang="ru-RU" sz="2200" dirty="0" smtClean="0">
                <a:solidFill>
                  <a:schemeClr val="tx2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2</a:t>
            </a:r>
            <a:r>
              <a:rPr lang="ru-RU" sz="2200" dirty="0" smtClean="0">
                <a:solidFill>
                  <a:schemeClr val="tx2"/>
                </a:solidFill>
              </a:rPr>
              <a:t> и </a:t>
            </a:r>
            <a:r>
              <a:rPr lang="ru-RU" sz="2200" dirty="0" smtClean="0">
                <a:solidFill>
                  <a:schemeClr val="tx1"/>
                </a:solidFill>
              </a:rPr>
              <a:t>3</a:t>
            </a:r>
            <a:r>
              <a:rPr lang="ru-RU" sz="2200" dirty="0" smtClean="0">
                <a:solidFill>
                  <a:schemeClr val="tx2"/>
                </a:solidFill>
              </a:rPr>
              <a:t> будут находиться на линии строительной горизонтали, а нивелировочные точки </a:t>
            </a:r>
            <a:r>
              <a:rPr lang="ru-RU" sz="2200" dirty="0" smtClean="0">
                <a:solidFill>
                  <a:schemeClr val="tx1"/>
                </a:solidFill>
              </a:rPr>
              <a:t>4</a:t>
            </a:r>
            <a:r>
              <a:rPr lang="ru-RU" sz="2200" dirty="0" smtClean="0">
                <a:solidFill>
                  <a:schemeClr val="tx2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5</a:t>
            </a:r>
            <a:r>
              <a:rPr lang="ru-RU" sz="2200" dirty="0" smtClean="0">
                <a:solidFill>
                  <a:schemeClr val="tx2"/>
                </a:solidFill>
              </a:rPr>
              <a:t> и </a:t>
            </a:r>
            <a:r>
              <a:rPr lang="ru-RU" sz="2200" dirty="0" smtClean="0">
                <a:solidFill>
                  <a:schemeClr val="tx1"/>
                </a:solidFill>
              </a:rPr>
              <a:t>6</a:t>
            </a:r>
            <a:r>
              <a:rPr lang="ru-RU" sz="2200" dirty="0" smtClean="0">
                <a:solidFill>
                  <a:schemeClr val="tx2"/>
                </a:solidFill>
              </a:rPr>
              <a:t> ‒ на оси симметрии самолета, совмещают базовые поверхности отсеков (торцы, пазы, проточки, ОСБ), вставляют болты в OСБ и навертывают гайки.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стыковочного стенда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55" y="476672"/>
            <a:ext cx="9078849" cy="50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 стыковочного стенда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446529"/>
            <a:ext cx="9144000" cy="143885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en-US" sz="1250" dirty="0" smtClean="0">
                <a:solidFill>
                  <a:schemeClr val="tx2"/>
                </a:solidFill>
              </a:rPr>
              <a:t>I,II,III,IV,VII </a:t>
            </a:r>
            <a:r>
              <a:rPr lang="ru-RU" sz="1250" dirty="0" smtClean="0">
                <a:solidFill>
                  <a:schemeClr val="tx2"/>
                </a:solidFill>
              </a:rPr>
              <a:t>– нивелировочные точки правые (П) и левые (Л); </a:t>
            </a:r>
            <a:r>
              <a:rPr lang="ru-RU" sz="1250" dirty="0" smtClean="0"/>
              <a:t>1</a:t>
            </a:r>
            <a:r>
              <a:rPr lang="ru-RU" sz="1250" dirty="0" smtClean="0">
                <a:solidFill>
                  <a:schemeClr val="tx2"/>
                </a:solidFill>
              </a:rPr>
              <a:t>,</a:t>
            </a:r>
            <a:r>
              <a:rPr lang="ru-RU" sz="1250" dirty="0" smtClean="0"/>
              <a:t>5</a:t>
            </a:r>
            <a:r>
              <a:rPr lang="ru-RU" sz="1250" dirty="0" smtClean="0">
                <a:solidFill>
                  <a:schemeClr val="tx2"/>
                </a:solidFill>
              </a:rPr>
              <a:t>,</a:t>
            </a:r>
            <a:r>
              <a:rPr lang="ru-RU" sz="1250" dirty="0" smtClean="0"/>
              <a:t>27</a:t>
            </a:r>
            <a:r>
              <a:rPr lang="ru-RU" sz="1250" dirty="0" smtClean="0">
                <a:solidFill>
                  <a:schemeClr val="tx2"/>
                </a:solidFill>
              </a:rPr>
              <a:t> – опорные узлы фюзеляжей и центроплана; </a:t>
            </a:r>
          </a:p>
          <a:p>
            <a:pPr algn="ctr"/>
            <a:r>
              <a:rPr lang="ru-RU" sz="1250" dirty="0" smtClean="0"/>
              <a:t>2</a:t>
            </a:r>
            <a:r>
              <a:rPr lang="ru-RU" sz="1250" dirty="0" smtClean="0">
                <a:solidFill>
                  <a:schemeClr val="tx2"/>
                </a:solidFill>
              </a:rPr>
              <a:t>,</a:t>
            </a:r>
            <a:r>
              <a:rPr lang="ru-RU" sz="1250" dirty="0" smtClean="0"/>
              <a:t>6</a:t>
            </a:r>
            <a:r>
              <a:rPr lang="ru-RU" sz="1250" dirty="0" smtClean="0">
                <a:solidFill>
                  <a:schemeClr val="tx2"/>
                </a:solidFill>
              </a:rPr>
              <a:t> – шток гидроподъемника; </a:t>
            </a:r>
            <a:r>
              <a:rPr lang="ru-RU" sz="1250" dirty="0" smtClean="0"/>
              <a:t>3</a:t>
            </a:r>
            <a:r>
              <a:rPr lang="ru-RU" sz="1250" dirty="0" smtClean="0">
                <a:solidFill>
                  <a:schemeClr val="tx2"/>
                </a:solidFill>
              </a:rPr>
              <a:t> – шаровая подкладка; </a:t>
            </a:r>
            <a:r>
              <a:rPr lang="ru-RU" sz="1250" dirty="0" smtClean="0"/>
              <a:t>4</a:t>
            </a:r>
            <a:r>
              <a:rPr lang="ru-RU" sz="1250" dirty="0" smtClean="0">
                <a:solidFill>
                  <a:schemeClr val="tx2"/>
                </a:solidFill>
              </a:rPr>
              <a:t> – силовой шпангоут; </a:t>
            </a:r>
            <a:r>
              <a:rPr lang="ru-RU" sz="1250" dirty="0" smtClean="0"/>
              <a:t>7</a:t>
            </a:r>
            <a:r>
              <a:rPr lang="ru-RU" sz="1250" dirty="0" smtClean="0">
                <a:solidFill>
                  <a:schemeClr val="tx2"/>
                </a:solidFill>
              </a:rPr>
              <a:t> – опора; 8 – задний лонжерон центроплана; </a:t>
            </a:r>
          </a:p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9 – штырь; 10 – пиноль; 11,20 – гидроподъемник; </a:t>
            </a:r>
            <a:r>
              <a:rPr lang="ru-RU" sz="1250" dirty="0" smtClean="0"/>
              <a:t>12</a:t>
            </a:r>
            <a:r>
              <a:rPr lang="ru-RU" sz="1250" dirty="0" smtClean="0">
                <a:solidFill>
                  <a:schemeClr val="tx2"/>
                </a:solidFill>
              </a:rPr>
              <a:t> – фундамент; </a:t>
            </a:r>
            <a:r>
              <a:rPr lang="ru-RU" sz="1250" dirty="0" smtClean="0"/>
              <a:t>13</a:t>
            </a:r>
            <a:r>
              <a:rPr lang="ru-RU" sz="1250" dirty="0" smtClean="0">
                <a:solidFill>
                  <a:schemeClr val="tx2"/>
                </a:solidFill>
              </a:rPr>
              <a:t> – насосная станция и пульт управления гидроподъемников; </a:t>
            </a:r>
          </a:p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14 – тележка; 15 – фиксатор; 16 – штурвал ручного перемещения тележки; </a:t>
            </a:r>
            <a:r>
              <a:rPr lang="ru-RU" sz="1250" dirty="0" smtClean="0"/>
              <a:t>17</a:t>
            </a:r>
            <a:r>
              <a:rPr lang="ru-RU" sz="1250" dirty="0" smtClean="0">
                <a:solidFill>
                  <a:schemeClr val="tx2"/>
                </a:solidFill>
              </a:rPr>
              <a:t> – прижим; </a:t>
            </a:r>
            <a:r>
              <a:rPr lang="ru-RU" sz="1250" dirty="0" smtClean="0"/>
              <a:t>18</a:t>
            </a:r>
            <a:r>
              <a:rPr lang="ru-RU" sz="1250" dirty="0" smtClean="0">
                <a:solidFill>
                  <a:schemeClr val="tx2"/>
                </a:solidFill>
              </a:rPr>
              <a:t> – ложемент; </a:t>
            </a:r>
            <a:r>
              <a:rPr lang="ru-RU" sz="1250" dirty="0" smtClean="0"/>
              <a:t>19</a:t>
            </a:r>
            <a:r>
              <a:rPr lang="ru-RU" sz="1250" dirty="0" smtClean="0">
                <a:solidFill>
                  <a:schemeClr val="tx2"/>
                </a:solidFill>
              </a:rPr>
              <a:t> – суппорт; </a:t>
            </a:r>
          </a:p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21 – крепление прижима; 22 – каретка суппорта; </a:t>
            </a:r>
            <a:r>
              <a:rPr lang="ru-RU" sz="1250" dirty="0" smtClean="0"/>
              <a:t>23</a:t>
            </a:r>
            <a:r>
              <a:rPr lang="ru-RU" sz="1250" dirty="0" smtClean="0">
                <a:solidFill>
                  <a:schemeClr val="tx2"/>
                </a:solidFill>
              </a:rPr>
              <a:t> – рукоятка перемещения крыла в поперечном направлении; </a:t>
            </a:r>
          </a:p>
          <a:p>
            <a:pPr algn="ctr"/>
            <a:r>
              <a:rPr lang="ru-RU" sz="1250" dirty="0" smtClean="0">
                <a:solidFill>
                  <a:schemeClr val="tx2"/>
                </a:solidFill>
              </a:rPr>
              <a:t>24 – привод перемещения каретки в продольном направлении; </a:t>
            </a:r>
            <a:r>
              <a:rPr lang="ru-RU" sz="1250" dirty="0" smtClean="0"/>
              <a:t>25</a:t>
            </a:r>
            <a:r>
              <a:rPr lang="ru-RU" sz="1250" dirty="0" smtClean="0">
                <a:solidFill>
                  <a:schemeClr val="tx2"/>
                </a:solidFill>
              </a:rPr>
              <a:t> – рельсовый путь; </a:t>
            </a:r>
            <a:r>
              <a:rPr lang="ru-RU" sz="1250" dirty="0" smtClean="0"/>
              <a:t>26</a:t>
            </a:r>
            <a:r>
              <a:rPr lang="ru-RU" sz="1250" dirty="0" smtClean="0">
                <a:solidFill>
                  <a:schemeClr val="tx2"/>
                </a:solidFill>
              </a:rPr>
              <a:t> – насосная станция и пульт управления гидроподъемниками при установке центроплана в линию подъема</a:t>
            </a:r>
            <a:endParaRPr lang="ru-RU" sz="12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620688"/>
            <a:ext cx="8784976" cy="2232248"/>
          </a:xfrm>
          <a:prstGeom prst="roundRect">
            <a:avLst>
              <a:gd name="adj" fmla="val 9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На предыдущем слайде приведена конструкция универсального стыковочного стенда для стыковки центроплана (</a:t>
            </a:r>
            <a:r>
              <a:rPr lang="ru-RU" sz="2300" dirty="0" smtClean="0">
                <a:solidFill>
                  <a:schemeClr val="tx1"/>
                </a:solidFill>
              </a:rPr>
              <a:t>V</a:t>
            </a:r>
            <a:r>
              <a:rPr lang="ru-RU" sz="2300" dirty="0" smtClean="0">
                <a:solidFill>
                  <a:schemeClr val="tx2"/>
                </a:solidFill>
              </a:rPr>
              <a:t>) с отъемной частью крыла (</a:t>
            </a:r>
            <a:r>
              <a:rPr lang="ru-RU" sz="2300" dirty="0" smtClean="0">
                <a:solidFill>
                  <a:schemeClr val="tx1"/>
                </a:solidFill>
              </a:rPr>
              <a:t>G</a:t>
            </a:r>
            <a:r>
              <a:rPr lang="ru-RU" sz="2300" dirty="0" smtClean="0">
                <a:solidFill>
                  <a:schemeClr val="tx2"/>
                </a:solidFill>
              </a:rPr>
              <a:t>). Соединение крыла и центроплана можно выполнять в виде фланцевого, телескопического или вильчатого стыка. Телескопический стык может быть конструктивным или технологическим.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140968"/>
            <a:ext cx="8784976" cy="1584176"/>
          </a:xfrm>
          <a:prstGeom prst="roundRect">
            <a:avLst>
              <a:gd name="adj" fmla="val 132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На стыковку поступают: центроплан, соединенный с фюзеляжем, фюзеляж на собственных шасси (при стыковке средних и тяжелых самолетов) или на конвейерной тележке с последующей установкой в стенд с помощью подъемного крана.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 стыковочного стенда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5085184"/>
            <a:ext cx="8784976" cy="1512168"/>
          </a:xfrm>
          <a:prstGeom prst="roundRect">
            <a:avLst>
              <a:gd name="adj" fmla="val 134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В центроплане и фюзеляже обработаны опорные узлы </a:t>
            </a:r>
            <a:r>
              <a:rPr lang="ru-RU" sz="2300" dirty="0" smtClean="0">
                <a:solidFill>
                  <a:schemeClr val="tx1"/>
                </a:solidFill>
              </a:rPr>
              <a:t>1</a:t>
            </a:r>
            <a:r>
              <a:rPr lang="ru-RU" sz="2300" dirty="0" smtClean="0">
                <a:solidFill>
                  <a:schemeClr val="tx2"/>
                </a:solidFill>
              </a:rPr>
              <a:t>, </a:t>
            </a:r>
            <a:r>
              <a:rPr lang="ru-RU" sz="2300" dirty="0" smtClean="0">
                <a:solidFill>
                  <a:schemeClr val="tx1"/>
                </a:solidFill>
              </a:rPr>
              <a:t>5</a:t>
            </a:r>
            <a:r>
              <a:rPr lang="ru-RU" sz="2300" dirty="0" smtClean="0">
                <a:solidFill>
                  <a:schemeClr val="tx2"/>
                </a:solidFill>
              </a:rPr>
              <a:t>, </a:t>
            </a:r>
            <a:r>
              <a:rPr lang="ru-RU" sz="2300" dirty="0" smtClean="0">
                <a:solidFill>
                  <a:schemeClr val="tx1"/>
                </a:solidFill>
              </a:rPr>
              <a:t>27</a:t>
            </a:r>
            <a:r>
              <a:rPr lang="ru-RU" sz="2300" dirty="0" smtClean="0">
                <a:solidFill>
                  <a:schemeClr val="tx2"/>
                </a:solidFill>
              </a:rPr>
              <a:t> и нанесены нивелировочные точки I, II, III с правой и левой сторон. Узел стыка центроплана обработан в разделочном стенде и подготовлен для стыковки.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620688"/>
            <a:ext cx="8784976" cy="6048672"/>
          </a:xfrm>
          <a:prstGeom prst="roundRect">
            <a:avLst>
              <a:gd name="adj" fmla="val 36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Фюзеляж вводят в стыковочный стенд, устанавливают на гидроподъемник и опоры </a:t>
            </a:r>
            <a:r>
              <a:rPr lang="ru-RU" sz="2100" dirty="0" smtClean="0">
                <a:solidFill>
                  <a:schemeClr val="tx1"/>
                </a:solidFill>
              </a:rPr>
              <a:t>5</a:t>
            </a:r>
            <a:r>
              <a:rPr lang="ru-RU" sz="2100" dirty="0" smtClean="0">
                <a:solidFill>
                  <a:schemeClr val="tx2"/>
                </a:solidFill>
              </a:rPr>
              <a:t> и </a:t>
            </a:r>
            <a:r>
              <a:rPr lang="ru-RU" sz="2100" dirty="0" smtClean="0">
                <a:solidFill>
                  <a:schemeClr val="tx1"/>
                </a:solidFill>
              </a:rPr>
              <a:t>27</a:t>
            </a:r>
            <a:r>
              <a:rPr lang="ru-RU" sz="2100" dirty="0" smtClean="0">
                <a:solidFill>
                  <a:schemeClr val="tx2"/>
                </a:solidFill>
              </a:rPr>
              <a:t> и шаровую прокладку </a:t>
            </a:r>
            <a:r>
              <a:rPr lang="ru-RU" sz="2100" dirty="0" smtClean="0">
                <a:solidFill>
                  <a:schemeClr val="tx1"/>
                </a:solidFill>
              </a:rPr>
              <a:t>3</a:t>
            </a:r>
            <a:r>
              <a:rPr lang="ru-RU" sz="2100" dirty="0" smtClean="0">
                <a:solidFill>
                  <a:schemeClr val="tx2"/>
                </a:solidFill>
              </a:rPr>
              <a:t>. Включают с пульта </a:t>
            </a:r>
            <a:r>
              <a:rPr lang="ru-RU" sz="2100" dirty="0" smtClean="0">
                <a:solidFill>
                  <a:schemeClr val="tx1"/>
                </a:solidFill>
              </a:rPr>
              <a:t>26</a:t>
            </a:r>
            <a:r>
              <a:rPr lang="ru-RU" sz="2100" dirty="0" smtClean="0">
                <a:solidFill>
                  <a:schemeClr val="tx2"/>
                </a:solidFill>
              </a:rPr>
              <a:t> в работу насосную станцию и гидроподъемники под опорными узлами фюзеляжа, поднимают фюзеляж с центропланом и устанавливают их в линию полета. Положение линии полета определяют по показаниям на пульте </a:t>
            </a:r>
            <a:r>
              <a:rPr lang="ru-RU" sz="2100" dirty="0" smtClean="0">
                <a:solidFill>
                  <a:schemeClr val="tx1"/>
                </a:solidFill>
              </a:rPr>
              <a:t>26</a:t>
            </a:r>
            <a:r>
              <a:rPr lang="ru-RU" sz="2100" dirty="0" smtClean="0">
                <a:solidFill>
                  <a:schemeClr val="tx2"/>
                </a:solidFill>
              </a:rPr>
              <a:t> датчиков от пинолей, установленных под нивелировочными точками I, II, III с правой и левой сторон. После установки фюзеляжа и центроплана в линию полета подводят под фюзеляж хвостовую опору (на рисунке не показана), а подъемники фиксируют штырями. Отъемная часть крыла поступает на стыковку с обработанным стыком и нанесенными нивелировочными точками. Крыло устанавливают на ложементы </a:t>
            </a:r>
            <a:r>
              <a:rPr lang="ru-RU" sz="2100" dirty="0" smtClean="0">
                <a:solidFill>
                  <a:schemeClr val="tx1"/>
                </a:solidFill>
              </a:rPr>
              <a:t>18</a:t>
            </a:r>
            <a:r>
              <a:rPr lang="ru-RU" sz="2100" dirty="0" smtClean="0">
                <a:solidFill>
                  <a:schemeClr val="tx2"/>
                </a:solidFill>
              </a:rPr>
              <a:t>, так чтобы пиноли находились под нивелировочными точками, и закрепляют прижимами </a:t>
            </a:r>
            <a:r>
              <a:rPr lang="ru-RU" sz="2100" dirty="0" smtClean="0">
                <a:solidFill>
                  <a:schemeClr val="tx1"/>
                </a:solidFill>
              </a:rPr>
              <a:t>17</a:t>
            </a:r>
            <a:r>
              <a:rPr lang="ru-RU" sz="2100" dirty="0" smtClean="0">
                <a:solidFill>
                  <a:schemeClr val="tx2"/>
                </a:solidFill>
              </a:rPr>
              <a:t>. Устанавливают крыло в линию полета по показаниям на пульте </a:t>
            </a:r>
            <a:r>
              <a:rPr lang="ru-RU" sz="2100" dirty="0" smtClean="0">
                <a:solidFill>
                  <a:schemeClr val="tx1"/>
                </a:solidFill>
              </a:rPr>
              <a:t>13</a:t>
            </a:r>
            <a:r>
              <a:rPr lang="ru-RU" sz="2100" dirty="0" smtClean="0">
                <a:solidFill>
                  <a:schemeClr val="tx2"/>
                </a:solidFill>
              </a:rPr>
              <a:t> датчиков от пинолей, установленных под нивелировочными точками </a:t>
            </a:r>
            <a:r>
              <a:rPr lang="ru-RU" sz="2100" dirty="0" smtClean="0">
                <a:solidFill>
                  <a:schemeClr val="tx1"/>
                </a:solidFill>
              </a:rPr>
              <a:t>IV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dirty="0" smtClean="0">
                <a:solidFill>
                  <a:schemeClr val="tx1"/>
                </a:solidFill>
              </a:rPr>
              <a:t>V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dirty="0" smtClean="0">
                <a:solidFill>
                  <a:schemeClr val="tx1"/>
                </a:solidFill>
              </a:rPr>
              <a:t>VІ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dirty="0" smtClean="0">
                <a:solidFill>
                  <a:schemeClr val="tx1"/>
                </a:solidFill>
              </a:rPr>
              <a:t>VII</a:t>
            </a:r>
            <a:r>
              <a:rPr lang="ru-RU" sz="2100" dirty="0" smtClean="0">
                <a:solidFill>
                  <a:schemeClr val="tx2"/>
                </a:solidFill>
              </a:rPr>
              <a:t> левой стороны. Подводят крыло вместе с тележкой в зоне стыковки и регулируют вручную рукоятками </a:t>
            </a:r>
            <a:r>
              <a:rPr lang="ru-RU" sz="2100" dirty="0" smtClean="0">
                <a:solidFill>
                  <a:schemeClr val="tx1"/>
                </a:solidFill>
              </a:rPr>
              <a:t>23</a:t>
            </a:r>
            <a:r>
              <a:rPr lang="ru-RU" sz="2100" dirty="0" smtClean="0">
                <a:solidFill>
                  <a:schemeClr val="tx2"/>
                </a:solidFill>
              </a:rPr>
              <a:t> и штурвалом </a:t>
            </a:r>
            <a:r>
              <a:rPr lang="ru-RU" sz="2100" dirty="0" smtClean="0">
                <a:solidFill>
                  <a:schemeClr val="tx1"/>
                </a:solidFill>
              </a:rPr>
              <a:t>16</a:t>
            </a:r>
            <a:r>
              <a:rPr lang="ru-RU" sz="2100" dirty="0" smtClean="0">
                <a:solidFill>
                  <a:schemeClr val="tx2"/>
                </a:solidFill>
              </a:rPr>
              <a:t> положение крыла до совмещения базовых поверхностей стыка.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 стыковочного стенда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764704"/>
            <a:ext cx="8784976" cy="1080120"/>
          </a:xfrm>
          <a:prstGeom prst="roundRect">
            <a:avLst>
              <a:gd name="adj" fmla="val 225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600" dirty="0" smtClean="0">
                <a:solidFill>
                  <a:schemeClr val="tx2"/>
                </a:solidFill>
              </a:rPr>
              <a:t>При совмещении базовых поверхностей вставляют в ОСБ стыковые болты и соединяют крыло с центропланом.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Конструкция стыковочного стенда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204864"/>
            <a:ext cx="8784976" cy="1944216"/>
          </a:xfrm>
          <a:prstGeom prst="roundRect">
            <a:avLst>
              <a:gd name="adj" fmla="val 11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600" dirty="0" smtClean="0">
                <a:solidFill>
                  <a:schemeClr val="tx2"/>
                </a:solidFill>
              </a:rPr>
              <a:t>В случае технологического стыка производят клепку или сварку. После соединения крыла с центропланом освобождают прижимы </a:t>
            </a:r>
            <a:r>
              <a:rPr lang="ru-RU" sz="2600" dirty="0" smtClean="0">
                <a:solidFill>
                  <a:schemeClr val="tx1"/>
                </a:solidFill>
              </a:rPr>
              <a:t>17</a:t>
            </a:r>
            <a:r>
              <a:rPr lang="ru-RU" sz="2600" dirty="0" smtClean="0">
                <a:solidFill>
                  <a:schemeClr val="tx2"/>
                </a:solidFill>
              </a:rPr>
              <a:t>, опускают ложементы вниз и отводят тележку из зоны стыка.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509120"/>
            <a:ext cx="8784976" cy="1584176"/>
          </a:xfrm>
          <a:prstGeom prst="roundRect">
            <a:avLst>
              <a:gd name="adj" fmla="val 131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600" dirty="0" smtClean="0">
                <a:solidFill>
                  <a:schemeClr val="tx2"/>
                </a:solidFill>
              </a:rPr>
              <a:t>В таком же порядке производят стыковку правого крыла. Выполнив стыковочные работы, фюзеляж опускают на шасси и выводят из стыковочного стенда.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"/>
            <a:ext cx="8424936" cy="83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1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Содержание лекции</a:t>
            </a:r>
            <a:endParaRPr kumimoji="0" lang="ru-RU" sz="3600" b="1" i="0" u="none" strike="noStrike" kern="1200" cap="none" spc="100" normalizeH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764704"/>
            <a:ext cx="8892480" cy="5832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288000" marR="0" lvl="0" indent="-288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600" b="1" i="0" u="none" strike="noStrike" kern="1200" cap="none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Дифференцированные и недифференцированные схемы сборки</a:t>
            </a:r>
          </a:p>
          <a:p>
            <a:pPr marL="288000" marR="0" lvl="0" indent="-2880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Панелированные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непанелированные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отсеки и агрегаты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Сборка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</a:rPr>
              <a:t>непанелированных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отсеков и агрегатов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Сборка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</a:rPr>
              <a:t>панелированных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отсеков и агрегатов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Поточный метод сборки 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</a:rPr>
              <a:t>панелированных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 отсеков и агрегатов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Обработка разъемов и стыков в разделочных стендах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Сборка агрегатов из отсеков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Контроль обвода агрегатов</a:t>
            </a:r>
          </a:p>
          <a:p>
            <a:pPr marL="288000" lvl="1" indent="-288000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"/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Способы компенсации погрешностей при сборке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r="90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204864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72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обвода агрегатов</a:t>
            </a:r>
            <a:endParaRPr lang="ru-RU" sz="7200" b="1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692696"/>
            <a:ext cx="8784976" cy="2664296"/>
          </a:xfrm>
          <a:prstGeom prst="roundRect">
            <a:avLst>
              <a:gd name="adj" fmla="val 82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300" dirty="0" smtClean="0">
                <a:solidFill>
                  <a:schemeClr val="tx2"/>
                </a:solidFill>
              </a:rPr>
              <a:t>При современных высоких скоростях полета к обтекаемым воздушным потоком поверхностям предъявляются </a:t>
            </a:r>
            <a:r>
              <a:rPr lang="ru-RU" sz="2300" i="1" dirty="0" smtClean="0">
                <a:solidFill>
                  <a:schemeClr val="tx2"/>
                </a:solidFill>
              </a:rPr>
              <a:t>высокие требования</a:t>
            </a:r>
            <a:r>
              <a:rPr lang="ru-RU" sz="2300" dirty="0" smtClean="0">
                <a:solidFill>
                  <a:schemeClr val="tx2"/>
                </a:solidFill>
              </a:rPr>
              <a:t>, поэтому отклонения обводов агрегатов от теоретических обводов ограничены </a:t>
            </a:r>
            <a:r>
              <a:rPr lang="ru-RU" sz="2300" i="1" dirty="0" smtClean="0">
                <a:solidFill>
                  <a:schemeClr val="tx2"/>
                </a:solidFill>
              </a:rPr>
              <a:t>очень небольшими </a:t>
            </a:r>
            <a:r>
              <a:rPr lang="ru-RU" sz="2300" dirty="0" smtClean="0">
                <a:solidFill>
                  <a:schemeClr val="tx2"/>
                </a:solidFill>
              </a:rPr>
              <a:t>допусками. В связи с этим предъявляются высокие требования и в отношении точности изготовления деталей, сборочной оснастки, контрольно-измерительных приборов и методов измерения.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обводов агрегатов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573016"/>
            <a:ext cx="8784976" cy="3140968"/>
          </a:xfrm>
          <a:prstGeom prst="roundRect">
            <a:avLst>
              <a:gd name="adj" fmla="val 82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При </a:t>
            </a:r>
            <a:r>
              <a:rPr lang="ru-RU" sz="2400" b="1" dirty="0" err="1" smtClean="0">
                <a:solidFill>
                  <a:schemeClr val="tx2"/>
                </a:solidFill>
              </a:rPr>
              <a:t>плазово-шаблонном</a:t>
            </a:r>
            <a:r>
              <a:rPr lang="ru-RU" sz="2400" b="1" dirty="0" smtClean="0">
                <a:solidFill>
                  <a:schemeClr val="tx2"/>
                </a:solidFill>
              </a:rPr>
              <a:t> методе </a:t>
            </a:r>
            <a:r>
              <a:rPr lang="ru-RU" sz="2400" dirty="0" smtClean="0">
                <a:solidFill>
                  <a:schemeClr val="tx2"/>
                </a:solidFill>
              </a:rPr>
              <a:t>производства криволинейные поверхности агрегата задаются обычно контурами нескольких его сечений, вычерчиваемых на плазе. Контроль обводов таких поверхностей заключается в сравнении воспроизведенных контуров сечений с эталонными. Эталонным контуром может быть шаблон, теоретическая таблица координат линии контура сечения или формула, определяющая линию контура в аналитической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692696"/>
            <a:ext cx="8784976" cy="1368152"/>
          </a:xfrm>
          <a:prstGeom prst="roundRect">
            <a:avLst>
              <a:gd name="adj" fmla="val 116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Для определения отклонений полученного обвода от эталонного существует </a:t>
            </a:r>
            <a:r>
              <a:rPr lang="ru-RU" sz="2000" i="1" dirty="0" smtClean="0">
                <a:solidFill>
                  <a:schemeClr val="tx2"/>
                </a:solidFill>
              </a:rPr>
              <a:t>несколько методов</a:t>
            </a:r>
            <a:r>
              <a:rPr lang="ru-RU" sz="2000" dirty="0" smtClean="0">
                <a:solidFill>
                  <a:schemeClr val="tx2"/>
                </a:solidFill>
              </a:rPr>
              <a:t>, например, замеры по обводам рубильников СП, по </a:t>
            </a:r>
            <a:r>
              <a:rPr lang="ru-RU" sz="2000" dirty="0" err="1" smtClean="0">
                <a:solidFill>
                  <a:schemeClr val="tx2"/>
                </a:solidFill>
              </a:rPr>
              <a:t>эквидистантным</a:t>
            </a:r>
            <a:r>
              <a:rPr lang="ru-RU" sz="2000" dirty="0" smtClean="0">
                <a:solidFill>
                  <a:schemeClr val="tx2"/>
                </a:solidFill>
              </a:rPr>
              <a:t> контршаблонам в контрольно-измерительных приспособлениях, по </a:t>
            </a:r>
            <a:r>
              <a:rPr lang="ru-RU" sz="2000" dirty="0" err="1" smtClean="0">
                <a:solidFill>
                  <a:schemeClr val="tx2"/>
                </a:solidFill>
              </a:rPr>
              <a:t>реперным</a:t>
            </a:r>
            <a:r>
              <a:rPr lang="ru-RU" sz="2000" dirty="0" smtClean="0">
                <a:solidFill>
                  <a:schemeClr val="tx2"/>
                </a:solidFill>
              </a:rPr>
              <a:t> точкам при нивелировке и др.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обводов агрегатов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204864"/>
            <a:ext cx="8784976" cy="4536504"/>
          </a:xfrm>
          <a:prstGeom prst="roundRect">
            <a:avLst>
              <a:gd name="adj" fmla="val 30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Примером применения первого из этих методов может служить определение отклонения обвода агрегата от обвода рубильника при помощи конического щупа (</a:t>
            </a:r>
            <a:r>
              <a:rPr lang="ru-RU" sz="2000" i="1" dirty="0" smtClean="0">
                <a:solidFill>
                  <a:schemeClr val="tx2"/>
                </a:solidFill>
              </a:rPr>
              <a:t>а</a:t>
            </a:r>
            <a:r>
              <a:rPr lang="ru-RU" sz="2000" dirty="0" smtClean="0">
                <a:solidFill>
                  <a:schemeClr val="tx2"/>
                </a:solidFill>
              </a:rPr>
              <a:t>). Для замера в каком-либо месте отклонения обвода необходимо в этом месте между рубильником 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 и агрегатом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2"/>
                </a:solidFill>
              </a:rPr>
              <a:t> ввести щуп </a:t>
            </a:r>
            <a:r>
              <a:rPr lang="ru-RU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 и определить размер </a:t>
            </a:r>
            <a:r>
              <a:rPr lang="ru-RU" sz="2000" dirty="0" smtClean="0">
                <a:solidFill>
                  <a:schemeClr val="tx1"/>
                </a:solidFill>
              </a:rPr>
              <a:t>ΔН</a:t>
            </a:r>
            <a:r>
              <a:rPr lang="ru-RU" sz="2000" dirty="0" smtClean="0">
                <a:solidFill>
                  <a:schemeClr val="tx2"/>
                </a:solidFill>
              </a:rPr>
              <a:t>. Контроль обвода таким образом весьма прост и не требует специальной оснастки, но дает малую точность, так как замеры производятся на агрегате зажатым рубильником, а не в свободном его состоянии. Обычно обводы агрегата после освобождения его из СП и снятия давления рубильников несколько изменяются, и этим объясняются неточности при измерении отклонений обводов в СП.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Такой метод применяют при контроле обводов агрегатов вертолета, для которых получаемая точность измерений не превышает установленных допусков. При изготовлении высокоскоростных самолетов этим методом можно пользоваться только для определения местных отклонений в виде вмятин, углублений обшивки в месте постановки заклепок и т. 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различных методов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6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обвода агрегата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172400" cy="453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5661248"/>
            <a:ext cx="9144000" cy="109260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i="1" dirty="0" smtClean="0">
                <a:solidFill>
                  <a:schemeClr val="tx2"/>
                </a:solidFill>
              </a:rPr>
              <a:t>а</a:t>
            </a:r>
            <a:r>
              <a:rPr lang="ru-RU" sz="2000" dirty="0" smtClean="0">
                <a:solidFill>
                  <a:schemeClr val="tx2"/>
                </a:solidFill>
              </a:rPr>
              <a:t> – контроль обводов в СП (</a:t>
            </a:r>
            <a:r>
              <a:rPr lang="ru-RU" sz="2000" dirty="0" smtClean="0"/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 – щуп; </a:t>
            </a:r>
            <a:r>
              <a:rPr lang="ru-RU" sz="2000" dirty="0" smtClean="0"/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 – рубильник; </a:t>
            </a:r>
            <a:r>
              <a:rPr lang="ru-RU" sz="2000" dirty="0" smtClean="0"/>
              <a:t>3</a:t>
            </a:r>
            <a:r>
              <a:rPr lang="ru-RU" sz="2000" dirty="0" smtClean="0">
                <a:solidFill>
                  <a:schemeClr val="tx2"/>
                </a:solidFill>
              </a:rPr>
              <a:t> - агрегат); </a:t>
            </a:r>
          </a:p>
          <a:p>
            <a:pPr algn="ctr"/>
            <a:r>
              <a:rPr lang="ru-RU" sz="2000" i="1" dirty="0" smtClean="0">
                <a:solidFill>
                  <a:schemeClr val="tx2"/>
                </a:solidFill>
              </a:rPr>
              <a:t>б</a:t>
            </a:r>
            <a:r>
              <a:rPr lang="ru-RU" sz="2000" dirty="0" smtClean="0">
                <a:solidFill>
                  <a:schemeClr val="tx2"/>
                </a:solidFill>
              </a:rPr>
              <a:t> – контроль обводов по </a:t>
            </a:r>
            <a:r>
              <a:rPr lang="ru-RU" sz="2000" dirty="0" err="1" smtClean="0">
                <a:solidFill>
                  <a:schemeClr val="tx2"/>
                </a:solidFill>
              </a:rPr>
              <a:t>эквидистантным</a:t>
            </a:r>
            <a:r>
              <a:rPr lang="ru-RU" sz="2000" dirty="0" smtClean="0">
                <a:solidFill>
                  <a:schemeClr val="tx2"/>
                </a:solidFill>
              </a:rPr>
              <a:t> шаблонам (</a:t>
            </a:r>
            <a:r>
              <a:rPr lang="ru-RU" sz="2000" dirty="0" smtClean="0"/>
              <a:t>1</a:t>
            </a:r>
            <a:r>
              <a:rPr lang="ru-RU" sz="2000" dirty="0" smtClean="0">
                <a:solidFill>
                  <a:schemeClr val="tx2"/>
                </a:solidFill>
              </a:rPr>
              <a:t> и </a:t>
            </a:r>
            <a:r>
              <a:rPr lang="ru-RU" sz="2000" dirty="0" smtClean="0"/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 – шаблон ШЭК; </a:t>
            </a:r>
          </a:p>
          <a:p>
            <a:pPr algn="ctr"/>
            <a:r>
              <a:rPr lang="ru-RU" sz="2000" dirty="0" smtClean="0"/>
              <a:t>3</a:t>
            </a:r>
            <a:r>
              <a:rPr lang="ru-RU" sz="2000" dirty="0" smtClean="0">
                <a:solidFill>
                  <a:schemeClr val="tx2"/>
                </a:solidFill>
              </a:rPr>
              <a:t> и </a:t>
            </a:r>
            <a:r>
              <a:rPr lang="ru-RU" sz="2000" dirty="0" smtClean="0"/>
              <a:t>4</a:t>
            </a:r>
            <a:r>
              <a:rPr lang="ru-RU" sz="2000" dirty="0" smtClean="0">
                <a:solidFill>
                  <a:schemeClr val="tx2"/>
                </a:solidFill>
              </a:rPr>
              <a:t> – установочная база; </a:t>
            </a:r>
            <a:r>
              <a:rPr lang="ru-RU" sz="2000" dirty="0" smtClean="0"/>
              <a:t>5</a:t>
            </a:r>
            <a:r>
              <a:rPr lang="ru-RU" sz="2000" dirty="0" smtClean="0">
                <a:solidFill>
                  <a:schemeClr val="tx2"/>
                </a:solidFill>
              </a:rPr>
              <a:t> – агрегат; </a:t>
            </a:r>
            <a:r>
              <a:rPr lang="ru-RU" sz="2000" dirty="0" smtClean="0"/>
              <a:t>6</a:t>
            </a:r>
            <a:r>
              <a:rPr lang="ru-RU" sz="2000" dirty="0" smtClean="0">
                <a:solidFill>
                  <a:schemeClr val="tx2"/>
                </a:solidFill>
              </a:rPr>
              <a:t> – прибор; </a:t>
            </a:r>
            <a:r>
              <a:rPr lang="ru-RU" sz="2000" dirty="0" smtClean="0"/>
              <a:t>7</a:t>
            </a:r>
            <a:r>
              <a:rPr lang="ru-RU" sz="2000" dirty="0" smtClean="0">
                <a:solidFill>
                  <a:schemeClr val="tx2"/>
                </a:solidFill>
              </a:rPr>
              <a:t> – индикаторная головка)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980728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а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98072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б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обводов агрегатов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20688"/>
            <a:ext cx="8784976" cy="6048672"/>
          </a:xfrm>
          <a:prstGeom prst="roundRect">
            <a:avLst>
              <a:gd name="adj" fmla="val 63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500" dirty="0" smtClean="0">
                <a:solidFill>
                  <a:schemeClr val="tx2"/>
                </a:solidFill>
              </a:rPr>
              <a:t>При контроле обводов </a:t>
            </a:r>
            <a:r>
              <a:rPr lang="ru-RU" sz="2500" dirty="0" err="1" smtClean="0">
                <a:solidFill>
                  <a:schemeClr val="tx2"/>
                </a:solidFill>
              </a:rPr>
              <a:t>эквидистантными</a:t>
            </a:r>
            <a:r>
              <a:rPr lang="ru-RU" sz="2500" dirty="0" smtClean="0">
                <a:solidFill>
                  <a:schemeClr val="tx2"/>
                </a:solidFill>
              </a:rPr>
              <a:t> контршаблонами (</a:t>
            </a:r>
            <a:r>
              <a:rPr lang="ru-RU" sz="2500" i="1" dirty="0" smtClean="0">
                <a:solidFill>
                  <a:schemeClr val="tx2"/>
                </a:solidFill>
              </a:rPr>
              <a:t>б</a:t>
            </a:r>
            <a:r>
              <a:rPr lang="ru-RU" sz="2500" dirty="0" smtClean="0">
                <a:solidFill>
                  <a:schemeClr val="tx2"/>
                </a:solidFill>
              </a:rPr>
              <a:t>) за базу для установки контршаблонов </a:t>
            </a:r>
            <a:r>
              <a:rPr lang="ru-RU" sz="2500" dirty="0" smtClean="0">
                <a:solidFill>
                  <a:schemeClr val="tx1"/>
                </a:solidFill>
              </a:rPr>
              <a:t>1</a:t>
            </a:r>
            <a:r>
              <a:rPr lang="ru-RU" sz="2500" dirty="0" smtClean="0">
                <a:solidFill>
                  <a:schemeClr val="tx2"/>
                </a:solidFill>
              </a:rPr>
              <a:t> и </a:t>
            </a:r>
            <a:r>
              <a:rPr lang="ru-RU" sz="2500" dirty="0" smtClean="0">
                <a:solidFill>
                  <a:schemeClr val="tx1"/>
                </a:solidFill>
              </a:rPr>
              <a:t>2</a:t>
            </a:r>
            <a:r>
              <a:rPr lang="ru-RU" sz="2500" dirty="0" smtClean="0">
                <a:solidFill>
                  <a:schemeClr val="tx2"/>
                </a:solidFill>
              </a:rPr>
              <a:t> принимают поверхности агрегата. Чаще всего в качестве таких опорных поверхностей принимают поверхности, проходящие через оси лонжеронов </a:t>
            </a:r>
            <a:r>
              <a:rPr lang="ru-RU" sz="2500" dirty="0" smtClean="0">
                <a:solidFill>
                  <a:schemeClr val="tx1"/>
                </a:solidFill>
              </a:rPr>
              <a:t>3</a:t>
            </a:r>
            <a:r>
              <a:rPr lang="ru-RU" sz="2500" dirty="0" smtClean="0">
                <a:solidFill>
                  <a:schemeClr val="tx2"/>
                </a:solidFill>
              </a:rPr>
              <a:t> и </a:t>
            </a:r>
            <a:r>
              <a:rPr lang="ru-RU" sz="2500" dirty="0" smtClean="0">
                <a:solidFill>
                  <a:schemeClr val="tx1"/>
                </a:solidFill>
              </a:rPr>
              <a:t>4</a:t>
            </a:r>
            <a:r>
              <a:rPr lang="ru-RU" sz="2500" dirty="0" smtClean="0">
                <a:solidFill>
                  <a:schemeClr val="tx2"/>
                </a:solidFill>
              </a:rPr>
              <a:t> (</a:t>
            </a:r>
            <a:r>
              <a:rPr lang="ru-RU" sz="2500" i="1" dirty="0" smtClean="0">
                <a:solidFill>
                  <a:schemeClr val="tx2"/>
                </a:solidFill>
              </a:rPr>
              <a:t>б</a:t>
            </a:r>
            <a:r>
              <a:rPr lang="ru-RU" sz="2500" dirty="0" smtClean="0">
                <a:solidFill>
                  <a:schemeClr val="tx2"/>
                </a:solidFill>
              </a:rPr>
              <a:t>). </a:t>
            </a:r>
            <a:r>
              <a:rPr lang="ru-RU" sz="2500" dirty="0" err="1" smtClean="0">
                <a:solidFill>
                  <a:schemeClr val="tx2"/>
                </a:solidFill>
              </a:rPr>
              <a:t>Эквидистантные</a:t>
            </a:r>
            <a:r>
              <a:rPr lang="ru-RU" sz="2500" dirty="0" smtClean="0">
                <a:solidFill>
                  <a:schemeClr val="tx2"/>
                </a:solidFill>
              </a:rPr>
              <a:t> контршаблоны выполняются с одинаковым по всей его поверхности </a:t>
            </a:r>
            <a:r>
              <a:rPr lang="ru-RU" sz="2500" smtClean="0">
                <a:solidFill>
                  <a:schemeClr val="tx2"/>
                </a:solidFill>
              </a:rPr>
              <a:t>зазором </a:t>
            </a:r>
            <a:r>
              <a:rPr lang="ru-RU" sz="2500" i="1" smtClean="0">
                <a:solidFill>
                  <a:schemeClr val="tx1"/>
                </a:solidFill>
              </a:rPr>
              <a:t>7</a:t>
            </a:r>
            <a:r>
              <a:rPr lang="ru-RU" sz="2500" smtClean="0">
                <a:solidFill>
                  <a:schemeClr val="tx2"/>
                </a:solidFill>
              </a:rPr>
              <a:t> </a:t>
            </a:r>
            <a:r>
              <a:rPr lang="ru-RU" sz="2500" dirty="0" smtClean="0">
                <a:solidFill>
                  <a:schemeClr val="tx2"/>
                </a:solidFill>
              </a:rPr>
              <a:t>— 5 или 20 мм относительно измеряемого обвода агрегата </a:t>
            </a:r>
            <a:r>
              <a:rPr lang="ru-RU" sz="2500" dirty="0" smtClean="0">
                <a:solidFill>
                  <a:schemeClr val="tx1"/>
                </a:solidFill>
              </a:rPr>
              <a:t>5</a:t>
            </a:r>
            <a:r>
              <a:rPr lang="ru-RU" sz="2500" dirty="0" smtClean="0">
                <a:solidFill>
                  <a:schemeClr val="tx2"/>
                </a:solidFill>
              </a:rPr>
              <a:t>. При малых величинах зазора отклонения измеряемого обвода от обвода шаблона измеряются коническим щупом, а при больших — специальным прибором </a:t>
            </a:r>
            <a:r>
              <a:rPr lang="ru-RU" sz="2500" dirty="0" smtClean="0">
                <a:solidFill>
                  <a:schemeClr val="tx1"/>
                </a:solidFill>
              </a:rPr>
              <a:t>6</a:t>
            </a:r>
            <a:r>
              <a:rPr lang="ru-RU" sz="2500" dirty="0" smtClean="0">
                <a:solidFill>
                  <a:schemeClr val="tx2"/>
                </a:solidFill>
              </a:rPr>
              <a:t> и индикаторной головкой </a:t>
            </a:r>
            <a:r>
              <a:rPr lang="ru-RU" sz="2500" dirty="0" smtClean="0">
                <a:solidFill>
                  <a:schemeClr val="tx1"/>
                </a:solidFill>
              </a:rPr>
              <a:t>7</a:t>
            </a:r>
            <a:r>
              <a:rPr lang="ru-RU" sz="2500" dirty="0" smtClean="0">
                <a:solidFill>
                  <a:schemeClr val="tx2"/>
                </a:solidFill>
              </a:rPr>
              <a:t>. Перед измерением этот прибор устанавливают на нуль с учетом зазора </a:t>
            </a:r>
            <a:r>
              <a:rPr lang="ru-RU" sz="2500" i="1" dirty="0" err="1" smtClean="0">
                <a:solidFill>
                  <a:schemeClr val="tx1"/>
                </a:solidFill>
              </a:rPr>
              <a:t>h</a:t>
            </a:r>
            <a:r>
              <a:rPr lang="ru-RU" sz="2500" dirty="0" smtClean="0">
                <a:solidFill>
                  <a:schemeClr val="tx2"/>
                </a:solidFill>
              </a:rPr>
              <a:t>. В процессе контроля прибор показывает абсолютную величину отклонений обвода агрегата от обвода контршаблона.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обводов агрегатов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20688"/>
            <a:ext cx="8784976" cy="3888432"/>
          </a:xfrm>
          <a:prstGeom prst="roundRect">
            <a:avLst>
              <a:gd name="adj" fmla="val 42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Этот метод контроля обводов значительно точнее контроля в стапеле, но и он обладает </a:t>
            </a:r>
            <a:r>
              <a:rPr lang="ru-RU" sz="2000" i="1" dirty="0" smtClean="0">
                <a:solidFill>
                  <a:schemeClr val="tx2"/>
                </a:solidFill>
              </a:rPr>
              <a:t>рядом недостатков</a:t>
            </a:r>
            <a:r>
              <a:rPr lang="ru-RU" sz="2000" dirty="0" smtClean="0">
                <a:solidFill>
                  <a:schemeClr val="tx2"/>
                </a:solidFill>
              </a:rPr>
              <a:t>. Одним из недостатков метода контроля воспроизведенных обводов агрегата по </a:t>
            </a:r>
            <a:r>
              <a:rPr lang="ru-RU" sz="2000" dirty="0" err="1" smtClean="0">
                <a:solidFill>
                  <a:schemeClr val="tx2"/>
                </a:solidFill>
              </a:rPr>
              <a:t>эквидистантным</a:t>
            </a:r>
            <a:r>
              <a:rPr lang="ru-RU" sz="2000" dirty="0" smtClean="0">
                <a:solidFill>
                  <a:schemeClr val="tx2"/>
                </a:solidFill>
              </a:rPr>
              <a:t> контршаблонам является влияние погрешностей на результаты замеров всего обвода. Так, например, если опорные площадки, проходящие через оси лонжеронов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2"/>
                </a:solidFill>
              </a:rPr>
              <a:t> и </a:t>
            </a: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 smtClean="0">
                <a:solidFill>
                  <a:schemeClr val="tx2"/>
                </a:solidFill>
              </a:rPr>
              <a:t>, будут подняты или опущены относительно требуемого положения на какую-то величину, то эта погрешность сразу изменит величину </a:t>
            </a:r>
            <a:r>
              <a:rPr lang="ru-RU" sz="2000" dirty="0" err="1" smtClean="0">
                <a:solidFill>
                  <a:schemeClr val="tx2"/>
                </a:solidFill>
              </a:rPr>
              <a:t>эквидистантного</a:t>
            </a:r>
            <a:r>
              <a:rPr lang="ru-RU" sz="2000" dirty="0" smtClean="0">
                <a:solidFill>
                  <a:schemeClr val="tx2"/>
                </a:solidFill>
              </a:rPr>
              <a:t> зазора </a:t>
            </a:r>
            <a:r>
              <a:rPr lang="ru-RU" sz="2000" i="1" dirty="0" err="1" smtClean="0">
                <a:solidFill>
                  <a:schemeClr val="tx1"/>
                </a:solidFill>
              </a:rPr>
              <a:t>h</a:t>
            </a:r>
            <a:r>
              <a:rPr lang="ru-RU" sz="2000" dirty="0" smtClean="0">
                <a:solidFill>
                  <a:schemeClr val="tx2"/>
                </a:solidFill>
              </a:rPr>
              <a:t>. Не менее неприятным будет случай, когда опорная площадка в точке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 smtClean="0">
                <a:solidFill>
                  <a:schemeClr val="tx2"/>
                </a:solidFill>
              </a:rPr>
              <a:t> будет поднята, а в точке </a:t>
            </a: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ru-RU" sz="2000" dirty="0" smtClean="0">
                <a:solidFill>
                  <a:schemeClr val="tx2"/>
                </a:solidFill>
              </a:rPr>
              <a:t> опущена на какую-то величину. В этом случае контршаблон окажется повернутым относительно оси симметрии агрегата, и при измерении зазора </a:t>
            </a:r>
            <a:r>
              <a:rPr lang="ru-RU" sz="2000" i="1" dirty="0" err="1" smtClean="0">
                <a:solidFill>
                  <a:schemeClr val="tx1"/>
                </a:solidFill>
              </a:rPr>
              <a:t>h</a:t>
            </a:r>
            <a:r>
              <a:rPr lang="ru-RU" sz="2000" dirty="0" smtClean="0">
                <a:solidFill>
                  <a:schemeClr val="tx2"/>
                </a:solidFill>
              </a:rPr>
              <a:t> обнаружится завал носка профиля, в то время как в действительности его нет.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725144"/>
            <a:ext cx="8784976" cy="1944216"/>
          </a:xfrm>
          <a:prstGeom prst="roundRect">
            <a:avLst>
              <a:gd name="adj" fmla="val 63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Другим недостатком является то, что обводы проверяют только в плоскости расположения контршаблонов в каждом отдельном сечении, причем не может быть проверено положение обвода одного сечения относительно другого. При этом методе определить наличие закрутки крыла или лопасти несущего винта, а также положение обводов относительно стыков невозможно.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обводов агрегатов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20688"/>
            <a:ext cx="8784976" cy="2016224"/>
          </a:xfrm>
          <a:prstGeom prst="roundRect">
            <a:avLst>
              <a:gd name="adj" fmla="val 10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Наиболее совершенным методом контроля обводов агрегата является измерение отклонений обводов при помощи контрольно-измерительных приспособлений. В таком приспособлении контролируемый агрегат устанавливается так, как он устанавливается и закрепляется на самолете.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852936"/>
            <a:ext cx="8784976" cy="3816424"/>
          </a:xfrm>
          <a:prstGeom prst="roundRect">
            <a:avLst>
              <a:gd name="adj" fmla="val 63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Контрольно-измерительное приспособление состоит из каркаса </a:t>
            </a:r>
            <a:r>
              <a:rPr lang="ru-RU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эквидистантных</a:t>
            </a:r>
            <a:r>
              <a:rPr lang="ru-RU" sz="2400" dirty="0" smtClean="0">
                <a:solidFill>
                  <a:schemeClr val="tx2"/>
                </a:solidFill>
              </a:rPr>
              <a:t> шаблонов </a:t>
            </a:r>
            <a:r>
              <a:rPr lang="ru-RU" sz="2400" dirty="0" smtClean="0">
                <a:solidFill>
                  <a:schemeClr val="tx1"/>
                </a:solidFill>
              </a:rPr>
              <a:t>2</a:t>
            </a:r>
            <a:r>
              <a:rPr lang="ru-RU" sz="2400" dirty="0" smtClean="0">
                <a:solidFill>
                  <a:schemeClr val="tx2"/>
                </a:solidFill>
              </a:rPr>
              <a:t>, напоминающих рубильники, и тележки 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2"/>
                </a:solidFill>
              </a:rPr>
              <a:t>. На раме тележки имеются отверстия </a:t>
            </a:r>
            <a:r>
              <a:rPr lang="ru-RU" sz="2400" dirty="0" smtClean="0">
                <a:solidFill>
                  <a:schemeClr val="tx1"/>
                </a:solidFill>
              </a:rPr>
              <a:t>4</a:t>
            </a:r>
            <a:r>
              <a:rPr lang="ru-RU" sz="2400" dirty="0" smtClean="0">
                <a:solidFill>
                  <a:schemeClr val="tx2"/>
                </a:solidFill>
              </a:rPr>
              <a:t> (по два с каждой стороны) для фиксации ее в приспособлении. Контролируемый киль </a:t>
            </a:r>
            <a:r>
              <a:rPr lang="ru-RU" sz="2400" dirty="0" smtClean="0">
                <a:solidFill>
                  <a:schemeClr val="tx1"/>
                </a:solidFill>
              </a:rPr>
              <a:t>5</a:t>
            </a:r>
            <a:r>
              <a:rPr lang="ru-RU" sz="2400" dirty="0" smtClean="0">
                <a:solidFill>
                  <a:schemeClr val="tx2"/>
                </a:solidFill>
              </a:rPr>
              <a:t> устанавливается и закрепляется на тележке 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2"/>
                </a:solidFill>
              </a:rPr>
              <a:t> узлами </a:t>
            </a:r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ru-RU" sz="2400" dirty="0" smtClean="0">
                <a:solidFill>
                  <a:schemeClr val="tx2"/>
                </a:solidFill>
              </a:rPr>
              <a:t>, которые имитируют соответствующие стыковые узлы фюзеляжа самолета. Тележка 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2"/>
                </a:solidFill>
              </a:rPr>
              <a:t> вместе с килем вводится по рельсам </a:t>
            </a:r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ru-RU" sz="2400" dirty="0" smtClean="0">
                <a:solidFill>
                  <a:schemeClr val="tx2"/>
                </a:solidFill>
              </a:rPr>
              <a:t> в каркас приспособления и фиксируется в нем в требуемом положении штырями </a:t>
            </a:r>
            <a:r>
              <a:rPr lang="ru-RU" sz="2400" dirty="0" smtClean="0">
                <a:solidFill>
                  <a:schemeClr val="tx1"/>
                </a:solidFill>
              </a:rPr>
              <a:t>8</a:t>
            </a:r>
            <a:r>
              <a:rPr lang="ru-RU" sz="2400" dirty="0" smtClean="0">
                <a:solidFill>
                  <a:schemeClr val="tx2"/>
                </a:solidFill>
              </a:rPr>
              <a:t>, вводимыми в отверстия </a:t>
            </a:r>
            <a:r>
              <a:rPr lang="ru-RU" sz="2400" dirty="0" smtClean="0">
                <a:solidFill>
                  <a:schemeClr val="tx1"/>
                </a:solidFill>
              </a:rPr>
              <a:t>4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t="1405"/>
          <a:stretch>
            <a:fillRect/>
          </a:stretch>
        </p:blipFill>
        <p:spPr bwMode="auto">
          <a:xfrm>
            <a:off x="1691680" y="917669"/>
            <a:ext cx="6120680" cy="51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6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Контрольно-измерительное приспособление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6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контроля обводов киля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43935"/>
            <a:ext cx="9144000" cy="769441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sz="2200" dirty="0" smtClean="0"/>
              <a:t>1</a:t>
            </a:r>
            <a:r>
              <a:rPr lang="ru-RU" sz="2200" dirty="0" smtClean="0">
                <a:solidFill>
                  <a:schemeClr val="tx2"/>
                </a:solidFill>
              </a:rPr>
              <a:t> – каркас; </a:t>
            </a:r>
            <a:r>
              <a:rPr lang="ru-RU" sz="2200" dirty="0" smtClean="0"/>
              <a:t>2</a:t>
            </a:r>
            <a:r>
              <a:rPr lang="ru-RU" sz="2200" dirty="0" smtClean="0">
                <a:solidFill>
                  <a:schemeClr val="tx2"/>
                </a:solidFill>
              </a:rPr>
              <a:t> – шаблон; </a:t>
            </a:r>
            <a:r>
              <a:rPr lang="ru-RU" sz="2200" dirty="0" smtClean="0"/>
              <a:t>3</a:t>
            </a:r>
            <a:r>
              <a:rPr lang="ru-RU" sz="2200" dirty="0" smtClean="0">
                <a:solidFill>
                  <a:schemeClr val="tx2"/>
                </a:solidFill>
              </a:rPr>
              <a:t> – тележка; </a:t>
            </a:r>
            <a:r>
              <a:rPr lang="ru-RU" sz="2200" dirty="0" smtClean="0"/>
              <a:t>4</a:t>
            </a:r>
            <a:r>
              <a:rPr lang="ru-RU" sz="2200" dirty="0" smtClean="0">
                <a:solidFill>
                  <a:schemeClr val="tx2"/>
                </a:solidFill>
              </a:rPr>
              <a:t> – отверстия; </a:t>
            </a:r>
            <a:r>
              <a:rPr lang="ru-RU" sz="2200" dirty="0" smtClean="0"/>
              <a:t>5</a:t>
            </a:r>
            <a:r>
              <a:rPr lang="ru-RU" sz="2200" dirty="0" smtClean="0">
                <a:solidFill>
                  <a:schemeClr val="tx2"/>
                </a:solidFill>
              </a:rPr>
              <a:t> – киль; </a:t>
            </a:r>
          </a:p>
          <a:p>
            <a:pPr algn="ctr"/>
            <a:r>
              <a:rPr lang="ru-RU" sz="2200" dirty="0" smtClean="0"/>
              <a:t>6</a:t>
            </a:r>
            <a:r>
              <a:rPr lang="ru-RU" sz="2200" dirty="0" smtClean="0">
                <a:solidFill>
                  <a:schemeClr val="tx2"/>
                </a:solidFill>
              </a:rPr>
              <a:t> – узлы стыка; </a:t>
            </a:r>
            <a:r>
              <a:rPr lang="ru-RU" sz="2200" dirty="0" smtClean="0"/>
              <a:t>7</a:t>
            </a:r>
            <a:r>
              <a:rPr lang="ru-RU" sz="2200" dirty="0" smtClean="0">
                <a:solidFill>
                  <a:schemeClr val="tx2"/>
                </a:solidFill>
              </a:rPr>
              <a:t> – рельсы; </a:t>
            </a:r>
            <a:r>
              <a:rPr lang="ru-RU" sz="2200" dirty="0" smtClean="0"/>
              <a:t>8</a:t>
            </a:r>
            <a:r>
              <a:rPr lang="ru-RU" sz="2200" dirty="0" smtClean="0">
                <a:solidFill>
                  <a:schemeClr val="tx2"/>
                </a:solidFill>
              </a:rPr>
              <a:t> - штыри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обводов агрегатов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20688"/>
            <a:ext cx="8784976" cy="3168352"/>
          </a:xfrm>
          <a:prstGeom prst="roundRect">
            <a:avLst>
              <a:gd name="adj" fmla="val 10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После установки киля в контрольно-измерительном приспособлении определяют отклонения обводов киля от обводов </a:t>
            </a:r>
            <a:r>
              <a:rPr lang="ru-RU" sz="2800" dirty="0" err="1" smtClean="0">
                <a:solidFill>
                  <a:schemeClr val="tx2"/>
                </a:solidFill>
              </a:rPr>
              <a:t>эквидистантных</a:t>
            </a:r>
            <a:r>
              <a:rPr lang="ru-RU" sz="2800" dirty="0" smtClean="0">
                <a:solidFill>
                  <a:schemeClr val="tx2"/>
                </a:solidFill>
              </a:rPr>
              <a:t> шаблонов. Контроль обводов агрегата осуществляется измерениями его обвода от обводов </a:t>
            </a:r>
            <a:r>
              <a:rPr lang="ru-RU" sz="2800" dirty="0" err="1" smtClean="0">
                <a:solidFill>
                  <a:schemeClr val="tx2"/>
                </a:solidFill>
              </a:rPr>
              <a:t>эквидистантных</a:t>
            </a:r>
            <a:r>
              <a:rPr lang="ru-RU" sz="2800" dirty="0" smtClean="0">
                <a:solidFill>
                  <a:schemeClr val="tx2"/>
                </a:solidFill>
              </a:rPr>
              <a:t> шаблонов прибором, рассмотренного ранее (</a:t>
            </a:r>
            <a:r>
              <a:rPr lang="ru-RU" sz="2800" i="1" dirty="0" smtClean="0">
                <a:solidFill>
                  <a:schemeClr val="tx2"/>
                </a:solidFill>
              </a:rPr>
              <a:t>б</a:t>
            </a:r>
            <a:r>
              <a:rPr lang="ru-RU" sz="2800" dirty="0" smtClean="0">
                <a:solidFill>
                  <a:schemeClr val="tx2"/>
                </a:solidFill>
              </a:rPr>
              <a:t>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077072"/>
            <a:ext cx="8784976" cy="2592288"/>
          </a:xfrm>
          <a:prstGeom prst="roundRect">
            <a:avLst>
              <a:gd name="adj" fmla="val 94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Контрольно-измерительное приспособление позволяет измерять отклонения обводов с точностью до 0,1 мм и определять направление и величину общей закрутки агрегата (киля, лопасти несущего винта).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5082" r="725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204864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компенсации погрешностей при сборке</a:t>
            </a:r>
          </a:p>
          <a:p>
            <a:pPr lvl="0" algn="ctr">
              <a:spcBef>
                <a:spcPct val="0"/>
              </a:spcBef>
              <a:defRPr/>
            </a:pPr>
            <a:endParaRPr lang="ru-RU" sz="4800" b="1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276872"/>
            <a:ext cx="842493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Дифференцированные и недифференцированные схемы сборки</a:t>
            </a:r>
            <a:endParaRPr lang="ru-RU" sz="5400" b="1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Правило компенсации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620688"/>
            <a:ext cx="8784976" cy="2376264"/>
          </a:xfrm>
          <a:prstGeom prst="roundRect">
            <a:avLst>
              <a:gd name="adj" fmla="val 105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Точность внешних обводов планера должна быть в пределах </a:t>
            </a:r>
            <a:r>
              <a:rPr lang="ru-RU" sz="2800" dirty="0" smtClean="0">
                <a:solidFill>
                  <a:schemeClr val="tx1"/>
                </a:solidFill>
              </a:rPr>
              <a:t>1,0..2,5 мм</a:t>
            </a:r>
            <a:r>
              <a:rPr lang="ru-RU" sz="2800" dirty="0" smtClean="0">
                <a:solidFill>
                  <a:schemeClr val="tx2"/>
                </a:solidFill>
              </a:rPr>
              <a:t>. При значительных размерах и малой жесткости конструкции планера обеспечить такую точность </a:t>
            </a:r>
            <a:r>
              <a:rPr lang="ru-RU" sz="2800" i="1" dirty="0" smtClean="0">
                <a:solidFill>
                  <a:schemeClr val="tx2"/>
                </a:solidFill>
              </a:rPr>
              <a:t>обычным путем ‒ </a:t>
            </a:r>
            <a:r>
              <a:rPr lang="ru-RU" sz="2800" dirty="0" smtClean="0">
                <a:solidFill>
                  <a:schemeClr val="tx2"/>
                </a:solidFill>
              </a:rPr>
              <a:t>сборкой по методу полной взаимозаменяемости </a:t>
            </a:r>
            <a:r>
              <a:rPr lang="ru-RU" sz="2800" b="1" dirty="0" smtClean="0">
                <a:solidFill>
                  <a:srgbClr val="FF0000"/>
                </a:solidFill>
              </a:rPr>
              <a:t>невозможно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140968"/>
            <a:ext cx="8784976" cy="3528392"/>
          </a:xfrm>
          <a:prstGeom prst="roundRect">
            <a:avLst>
              <a:gd name="adj" fmla="val 63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2"/>
                </a:solidFill>
              </a:rPr>
              <a:t>Поэтому на всех уровнях сборки действует </a:t>
            </a:r>
            <a:r>
              <a:rPr lang="ru-RU" sz="2800" b="1" dirty="0" smtClean="0">
                <a:solidFill>
                  <a:srgbClr val="FF0000"/>
                </a:solidFill>
              </a:rPr>
              <a:t>правило компенсации</a:t>
            </a:r>
            <a:r>
              <a:rPr lang="ru-RU" sz="2800" dirty="0" smtClean="0">
                <a:solidFill>
                  <a:schemeClr val="tx2"/>
                </a:solidFill>
              </a:rPr>
              <a:t>: основной сборочный размер должен образовываться </a:t>
            </a:r>
            <a:r>
              <a:rPr lang="ru-RU" sz="2800" i="1" dirty="0" smtClean="0">
                <a:solidFill>
                  <a:schemeClr val="tx2"/>
                </a:solidFill>
              </a:rPr>
              <a:t>не как сумма погрешностей собираемых деталей</a:t>
            </a:r>
            <a:r>
              <a:rPr lang="ru-RU" sz="2800" dirty="0" smtClean="0">
                <a:solidFill>
                  <a:schemeClr val="tx2"/>
                </a:solidFill>
              </a:rPr>
              <a:t>, а </a:t>
            </a:r>
            <a:r>
              <a:rPr lang="ru-RU" sz="2800" i="1" dirty="0" smtClean="0">
                <a:solidFill>
                  <a:schemeClr val="tx2"/>
                </a:solidFill>
              </a:rPr>
              <a:t>как определяемый сборочными базами оснастки с требуемой точностью для данного уровня сборки независимо от погрешностей сборки или изготовления предыдущих уровней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погрешностей при сборке механической доработкой контура деталей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24744"/>
            <a:ext cx="8784976" cy="1584176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300" dirty="0" smtClean="0">
                <a:solidFill>
                  <a:schemeClr val="tx2"/>
                </a:solidFill>
              </a:rPr>
              <a:t>Выполнение этих условий обеспечивает достижение заданной точности узлов и агрегатов самолета доработкой замыкающего элемента при практически выполнимых производственных допусках на все элементы конструкции собираемого изделия.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852936"/>
            <a:ext cx="8784976" cy="2016224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300" dirty="0" smtClean="0">
                <a:solidFill>
                  <a:schemeClr val="tx2"/>
                </a:solidFill>
              </a:rPr>
              <a:t>Подгонка осуществляется ручным или механизированным способом путем обрезки припусков на листовых деталях, опиливания кромок и плоскости деталей, шабрения сопрягаемых плоскостей, фрезерования поверхностей, сверления и развертывания отверстий.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013176"/>
            <a:ext cx="8784976" cy="1656184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300" dirty="0" smtClean="0">
                <a:solidFill>
                  <a:schemeClr val="tx2"/>
                </a:solidFill>
              </a:rPr>
              <a:t>Метод сборки с механической доработкой контура деталей применяют при стыковке агрегатов планера. Для этой цели применяют специальные разделочные стенды, объединяющие в одном устройстве стапель сборки с фрезерными станками.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погрешностей сборки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путем заполнения зазора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24744"/>
            <a:ext cx="8784976" cy="1656184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Зазоры</a:t>
            </a:r>
            <a:r>
              <a:rPr lang="ru-RU" sz="2200" dirty="0" smtClean="0">
                <a:solidFill>
                  <a:schemeClr val="tx2"/>
                </a:solidFill>
              </a:rPr>
              <a:t> могут быть результатом сложения погрешностей при отклонении размеров в пределах допусков на изготовление входящих в сборку узлов и деталей, либо они могут быть предусмотрены в качестве компенсирующего замыкающего размерного звена.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996952"/>
            <a:ext cx="8784976" cy="1584176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300" b="1" dirty="0" smtClean="0">
                <a:solidFill>
                  <a:schemeClr val="tx2"/>
                </a:solidFill>
              </a:rPr>
              <a:t>Заполняются</a:t>
            </a:r>
            <a:r>
              <a:rPr lang="ru-RU" sz="2300" dirty="0" smtClean="0">
                <a:solidFill>
                  <a:schemeClr val="tx2"/>
                </a:solidFill>
              </a:rPr>
              <a:t> зазоры следующими способами: подбором пакета прокладок различной толщины; механической обработкой (подгонкой) прокладки; заполнением компенсирующим заполнителем.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797152"/>
            <a:ext cx="8784976" cy="1944216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300" dirty="0" smtClean="0">
                <a:solidFill>
                  <a:schemeClr val="tx2"/>
                </a:solidFill>
              </a:rPr>
              <a:t>Наиболее эффективным с точки зрения снижения трудоемкости, повышения точности сопряжений и снижения монтажных напряжений в узле является использование заполнителей, представляющих собой полимерную композицию холодного отверждения.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462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Компенсация погрешностей сборки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0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упругой деформацией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124744"/>
            <a:ext cx="8784976" cy="1224136"/>
          </a:xfrm>
          <a:prstGeom prst="roundRect">
            <a:avLst>
              <a:gd name="adj" fmla="val 1335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200" dirty="0" smtClean="0">
                <a:solidFill>
                  <a:schemeClr val="tx2"/>
                </a:solidFill>
              </a:rPr>
              <a:t>При сборке с упругой деформацией поверхности деталей совмещаются между собой и/или с базами СП путем упругого деформирования сопрягаемых элементов узла.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2492896"/>
            <a:ext cx="8784976" cy="1872208"/>
          </a:xfrm>
          <a:prstGeom prst="roundRect">
            <a:avLst>
              <a:gd name="adj" fmla="val 7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200" dirty="0" smtClean="0">
                <a:solidFill>
                  <a:schemeClr val="tx2"/>
                </a:solidFill>
              </a:rPr>
              <a:t>Усилие деформации создается с помощью средств временного или постоянного крепления деталей или специальных механизмов СП. Наиболее простым и распространенным способом упругой деформации является установка болтов с выборкой зазоров подтяжкой резьбового соединения.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509120"/>
            <a:ext cx="8784976" cy="2160240"/>
          </a:xfrm>
          <a:prstGeom prst="roundRect">
            <a:avLst>
              <a:gd name="adj" fmla="val 78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200" dirty="0" smtClean="0">
                <a:solidFill>
                  <a:schemeClr val="tx2"/>
                </a:solidFill>
              </a:rPr>
              <a:t>Метод упругого деформирования средствами СП заключается в создании усилия различными рычажными механизмами типа Винт-Гайка. При этом погрешности объекта сборки компенсируются его деформацией. Точность образуемого контура будет зависеть от точности формы рубильника стапеля, а также от остаточных деформаций после сборки.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112" r="18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4293096"/>
            <a:ext cx="8640960" cy="7920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</a:pPr>
            <a:r>
              <a:rPr kumimoji="0" lang="ru-RU" sz="5400" b="1" i="0" u="none" strike="noStrike" kern="1200" cap="none" spc="10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Спасибо за внимание!!!</a:t>
            </a:r>
            <a:endParaRPr lang="ru-RU" sz="5400" b="1" spc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831" y="548680"/>
            <a:ext cx="391817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</a:pPr>
            <a:r>
              <a:rPr lang="ru-RU" sz="28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сборки</a:t>
            </a:r>
            <a:endParaRPr lang="ru-RU" sz="28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48680"/>
            <a:ext cx="5040560" cy="1446550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200" dirty="0" smtClean="0">
                <a:solidFill>
                  <a:schemeClr val="tx2"/>
                </a:solidFill>
              </a:rPr>
              <a:t>По </a:t>
            </a:r>
            <a:r>
              <a:rPr lang="ru-RU" sz="2200" i="1" dirty="0" smtClean="0">
                <a:solidFill>
                  <a:schemeClr val="tx2"/>
                </a:solidFill>
              </a:rPr>
              <a:t>степени расчлененности </a:t>
            </a:r>
            <a:r>
              <a:rPr lang="ru-RU" sz="2200" dirty="0" smtClean="0">
                <a:solidFill>
                  <a:schemeClr val="tx2"/>
                </a:solidFill>
              </a:rPr>
              <a:t>собираемых агрегатов планера различают </a:t>
            </a:r>
            <a:r>
              <a:rPr lang="ru-RU" sz="2200" b="1" dirty="0" smtClean="0">
                <a:solidFill>
                  <a:srgbClr val="FF0000"/>
                </a:solidFill>
              </a:rPr>
              <a:t>дифференцированные</a:t>
            </a:r>
            <a:r>
              <a:rPr lang="ru-RU" sz="2200" dirty="0" smtClean="0">
                <a:solidFill>
                  <a:schemeClr val="tx2"/>
                </a:solidFill>
              </a:rPr>
              <a:t>  и </a:t>
            </a:r>
            <a:r>
              <a:rPr lang="ru-RU" sz="2200" b="1" dirty="0" smtClean="0">
                <a:solidFill>
                  <a:srgbClr val="FF0000"/>
                </a:solidFill>
              </a:rPr>
              <a:t>недифференцированные</a:t>
            </a:r>
            <a:r>
              <a:rPr lang="ru-RU" sz="2200" dirty="0" smtClean="0">
                <a:solidFill>
                  <a:schemeClr val="tx2"/>
                </a:solidFill>
              </a:rPr>
              <a:t> схемы сборки.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48680"/>
            <a:ext cx="5040560" cy="1440160"/>
          </a:xfrm>
          <a:prstGeom prst="roundRect">
            <a:avLst>
              <a:gd name="adj" fmla="val 77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5013175"/>
            <a:ext cx="3417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i="1" dirty="0" smtClean="0">
                <a:solidFill>
                  <a:schemeClr val="tx2"/>
                </a:solidFill>
              </a:rPr>
              <a:t>а</a:t>
            </a:r>
            <a:r>
              <a:rPr lang="ru-RU" sz="1500" dirty="0" smtClean="0">
                <a:solidFill>
                  <a:schemeClr val="tx2"/>
                </a:solidFill>
              </a:rPr>
              <a:t>)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68344" y="5013175"/>
            <a:ext cx="3449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i="1" dirty="0" smtClean="0">
                <a:solidFill>
                  <a:schemeClr val="tx2"/>
                </a:solidFill>
              </a:rPr>
              <a:t>б</a:t>
            </a:r>
            <a:r>
              <a:rPr lang="ru-RU" sz="1500" dirty="0" smtClean="0">
                <a:solidFill>
                  <a:schemeClr val="tx2"/>
                </a:solidFill>
              </a:rPr>
              <a:t>)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132857"/>
            <a:ext cx="5040560" cy="3208571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При </a:t>
            </a:r>
            <a:r>
              <a:rPr lang="ru-RU" sz="2000" b="1" dirty="0" smtClean="0">
                <a:solidFill>
                  <a:schemeClr val="tx2"/>
                </a:solidFill>
              </a:rPr>
              <a:t>дифференцированной</a:t>
            </a:r>
            <a:r>
              <a:rPr lang="ru-RU" sz="2000" dirty="0" smtClean="0">
                <a:solidFill>
                  <a:schemeClr val="tx2"/>
                </a:solidFill>
              </a:rPr>
              <a:t> схеме (</a:t>
            </a:r>
            <a:r>
              <a:rPr lang="ru-RU" sz="2000" i="1" dirty="0" smtClean="0">
                <a:solidFill>
                  <a:schemeClr val="tx2"/>
                </a:solidFill>
              </a:rPr>
              <a:t>а</a:t>
            </a:r>
            <a:r>
              <a:rPr lang="ru-RU" sz="2000" dirty="0" smtClean="0">
                <a:solidFill>
                  <a:schemeClr val="tx2"/>
                </a:solidFill>
              </a:rPr>
              <a:t>) агрегат членят на отсеки, узлы и детали.</a:t>
            </a:r>
          </a:p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При этом для каждой сборочной единицы изготавливают СП. Сборку выполняют широким фронтом, благодаря свободному доступу к зонам работ широко применяют механизированное и автоматизированное оборудование, что обеспечивает высокую производительность труда и хорошее качество.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132856"/>
            <a:ext cx="5040560" cy="3168352"/>
          </a:xfrm>
          <a:prstGeom prst="roundRect">
            <a:avLst>
              <a:gd name="adj" fmla="val 31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445494"/>
            <a:ext cx="8784976" cy="1323439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При </a:t>
            </a:r>
            <a:r>
              <a:rPr lang="ru-RU" sz="2000" b="1" dirty="0" smtClean="0">
                <a:solidFill>
                  <a:schemeClr val="tx2"/>
                </a:solidFill>
              </a:rPr>
              <a:t>недифференцированной</a:t>
            </a:r>
            <a:r>
              <a:rPr lang="ru-RU" sz="2000" dirty="0" smtClean="0">
                <a:solidFill>
                  <a:schemeClr val="tx2"/>
                </a:solidFill>
              </a:rPr>
              <a:t> сборке (</a:t>
            </a:r>
            <a:r>
              <a:rPr lang="ru-RU" sz="2000" i="1" dirty="0" smtClean="0">
                <a:solidFill>
                  <a:schemeClr val="tx2"/>
                </a:solidFill>
              </a:rPr>
              <a:t>б</a:t>
            </a:r>
            <a:r>
              <a:rPr lang="ru-RU" sz="2000" dirty="0" smtClean="0">
                <a:solidFill>
                  <a:schemeClr val="tx2"/>
                </a:solidFill>
              </a:rPr>
              <a:t>) агрегат собирают непосредственно из деталей и небольшого числа узлов, минуя стадию сборки панелей и секций. Сборку выполняют в стапеле агрегата: из-за стесненных условий преобладают ручные работы, производительность гораздо ниже, чем при первой схеме.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5373216"/>
            <a:ext cx="8784976" cy="1368152"/>
          </a:xfrm>
          <a:prstGeom prst="roundRect">
            <a:avLst>
              <a:gd name="adj" fmla="val 112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spcAft>
                <a:spcPts val="600"/>
              </a:spcAft>
            </a:pPr>
            <a:r>
              <a:rPr lang="ru-RU" sz="28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сборки</a:t>
            </a:r>
            <a:endParaRPr lang="ru-RU" sz="28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92966"/>
            <a:ext cx="8784976" cy="101566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dirty="0" smtClean="0">
                <a:solidFill>
                  <a:schemeClr val="tx2"/>
                </a:solidFill>
              </a:rPr>
              <a:t>В </a:t>
            </a:r>
            <a:r>
              <a:rPr lang="ru-RU" sz="2000" i="1" dirty="0" smtClean="0">
                <a:solidFill>
                  <a:schemeClr val="tx2"/>
                </a:solidFill>
              </a:rPr>
              <a:t>серийном</a:t>
            </a:r>
            <a:r>
              <a:rPr lang="ru-RU" sz="2000" dirty="0" smtClean="0">
                <a:solidFill>
                  <a:schemeClr val="tx2"/>
                </a:solidFill>
              </a:rPr>
              <a:t> производстве применяют дифференцированную схему, а недифференцированную схему используют в </a:t>
            </a:r>
            <a:r>
              <a:rPr lang="ru-RU" sz="2000" i="1" dirty="0" smtClean="0">
                <a:solidFill>
                  <a:schemeClr val="tx2"/>
                </a:solidFill>
              </a:rPr>
              <a:t>опытном</a:t>
            </a:r>
            <a:r>
              <a:rPr lang="ru-RU" sz="2000" dirty="0" smtClean="0">
                <a:solidFill>
                  <a:schemeClr val="tx2"/>
                </a:solidFill>
              </a:rPr>
              <a:t> производстве для сокращения цикла производства за счет сокращения сроков изготовления СП.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620688"/>
            <a:ext cx="8784976" cy="1080120"/>
          </a:xfrm>
          <a:prstGeom prst="roundRect">
            <a:avLst>
              <a:gd name="adj" fmla="val 112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1916832"/>
            <a:ext cx="8784976" cy="478895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400" i="1" dirty="0" smtClean="0">
                <a:solidFill>
                  <a:schemeClr val="tx2"/>
                </a:solidFill>
              </a:rPr>
              <a:t>Рационально</a:t>
            </a:r>
            <a:r>
              <a:rPr lang="ru-RU" sz="2400" dirty="0" smtClean="0">
                <a:solidFill>
                  <a:schemeClr val="tx2"/>
                </a:solidFill>
              </a:rPr>
              <a:t> расчлененная конструкция обеспечивает: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расширение фронта работ при проектировании ТП </a:t>
            </a:r>
            <a:r>
              <a:rPr lang="ru-RU" sz="2400" dirty="0" smtClean="0">
                <a:solidFill>
                  <a:schemeClr val="tx2"/>
                </a:solidFill>
              </a:rPr>
              <a:t>и средств оснащения, что сокращает сроки и трудоемкость ТПП;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комплексную механизацию и автоматизацию </a:t>
            </a:r>
            <a:r>
              <a:rPr lang="ru-RU" sz="2400" dirty="0" smtClean="0">
                <a:solidFill>
                  <a:schemeClr val="tx2"/>
                </a:solidFill>
              </a:rPr>
              <a:t>процессов выполнения соединений, что повышает их качество, производительность труда и улучшает условия труда;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наилучшие условия для контроля качества </a:t>
            </a:r>
            <a:r>
              <a:rPr lang="ru-RU" sz="2400" dirty="0" smtClean="0">
                <a:solidFill>
                  <a:schemeClr val="tx2"/>
                </a:solidFill>
              </a:rPr>
              <a:t>основной массы соединений;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расширение фронта работ путем организации параллельной сборки</a:t>
            </a:r>
            <a:r>
              <a:rPr lang="ru-RU" sz="2400" dirty="0" smtClean="0">
                <a:solidFill>
                  <a:schemeClr val="tx2"/>
                </a:solidFill>
              </a:rPr>
              <a:t> отсеков, секций и узлов, что сокращает цикл сборочных работ;</a:t>
            </a:r>
          </a:p>
          <a:p>
            <a:pPr algn="just">
              <a:spcAft>
                <a:spcPts val="30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транспортировку и ремонт </a:t>
            </a:r>
            <a:r>
              <a:rPr lang="ru-RU" sz="2400" dirty="0" smtClean="0">
                <a:solidFill>
                  <a:schemeClr val="tx2"/>
                </a:solidFill>
              </a:rPr>
              <a:t>агрегатов и отсеков.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916832"/>
            <a:ext cx="8784976" cy="4824536"/>
          </a:xfrm>
          <a:prstGeom prst="roundRect">
            <a:avLst>
              <a:gd name="adj" fmla="val 39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492896"/>
            <a:ext cx="842493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spc="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Панелированные</a:t>
            </a: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5400" b="1" spc="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непанелированные</a:t>
            </a:r>
            <a:r>
              <a:rPr lang="ru-RU" sz="5400" b="1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отсеки и агрегаты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7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отсеков и агрегатов</a:t>
            </a:r>
            <a:endParaRPr lang="ru-RU" sz="27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20688"/>
            <a:ext cx="8784976" cy="3762568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100" dirty="0" smtClean="0">
                <a:solidFill>
                  <a:schemeClr val="tx2"/>
                </a:solidFill>
              </a:rPr>
              <a:t>Отсеки и агрегаты можно объединить в </a:t>
            </a:r>
            <a:r>
              <a:rPr lang="ru-RU" sz="2100" b="1" dirty="0" smtClean="0">
                <a:solidFill>
                  <a:schemeClr val="tx2"/>
                </a:solidFill>
              </a:rPr>
              <a:t>три</a:t>
            </a:r>
            <a:r>
              <a:rPr lang="ru-RU" sz="2100" dirty="0" smtClean="0">
                <a:solidFill>
                  <a:schemeClr val="tx2"/>
                </a:solidFill>
              </a:rPr>
              <a:t> группы:</a:t>
            </a:r>
          </a:p>
          <a:p>
            <a:pPr marL="252000" indent="-252000" algn="just">
              <a:spcAft>
                <a:spcPts val="300"/>
              </a:spcAft>
              <a:buFont typeface="+mj-lt"/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Отсеки и агрегаты </a:t>
            </a:r>
            <a:r>
              <a:rPr lang="ru-RU" sz="2100" b="1" dirty="0" err="1" smtClean="0">
                <a:solidFill>
                  <a:schemeClr val="tx2"/>
                </a:solidFill>
              </a:rPr>
              <a:t>непанелированной</a:t>
            </a:r>
            <a:r>
              <a:rPr lang="ru-RU" sz="2100" dirty="0" smtClean="0">
                <a:solidFill>
                  <a:schemeClr val="tx2"/>
                </a:solidFill>
              </a:rPr>
              <a:t> конструкции – собираются из отдельных деталей и небольших узлов. Сборка требует сложных и громоздких СП, не дает расширить фронт работ;</a:t>
            </a:r>
          </a:p>
          <a:p>
            <a:pPr marL="252000" indent="-252000" algn="just">
              <a:spcAft>
                <a:spcPts val="300"/>
              </a:spcAft>
              <a:buFont typeface="+mj-lt"/>
              <a:buAutoNum type="arabicPeriod"/>
            </a:pPr>
            <a:r>
              <a:rPr lang="ru-RU" sz="2100" dirty="0" smtClean="0">
                <a:solidFill>
                  <a:schemeClr val="tx2"/>
                </a:solidFill>
              </a:rPr>
              <a:t>Отсеки и агрегаты </a:t>
            </a:r>
            <a:r>
              <a:rPr lang="ru-RU" sz="2100" b="1" dirty="0" err="1" smtClean="0">
                <a:solidFill>
                  <a:schemeClr val="tx2"/>
                </a:solidFill>
              </a:rPr>
              <a:t>панелированной</a:t>
            </a:r>
            <a:r>
              <a:rPr lang="ru-RU" sz="2100" dirty="0" smtClean="0">
                <a:solidFill>
                  <a:schemeClr val="tx2"/>
                </a:solidFill>
              </a:rPr>
              <a:t> конструкции (</a:t>
            </a:r>
            <a:r>
              <a:rPr lang="ru-RU" sz="2100" i="1" dirty="0" smtClean="0">
                <a:solidFill>
                  <a:schemeClr val="tx2"/>
                </a:solidFill>
              </a:rPr>
              <a:t>а</a:t>
            </a:r>
            <a:r>
              <a:rPr lang="ru-RU" sz="2100" dirty="0" smtClean="0">
                <a:solidFill>
                  <a:schemeClr val="tx2"/>
                </a:solidFill>
              </a:rPr>
              <a:t>), собираемые из панелей, узлов сборной и монолитной конструкции. Конструкция СП проще, возможно расширение фронта работ и механизация сборки;</a:t>
            </a:r>
          </a:p>
          <a:p>
            <a:pPr marL="252000" indent="-252000" algn="just">
              <a:spcAft>
                <a:spcPts val="300"/>
              </a:spcAft>
              <a:buFont typeface="+mj-lt"/>
              <a:buAutoNum type="arabicPeriod"/>
            </a:pPr>
            <a:r>
              <a:rPr lang="ru-RU" sz="2100" b="1" dirty="0" smtClean="0">
                <a:solidFill>
                  <a:schemeClr val="tx2"/>
                </a:solidFill>
              </a:rPr>
              <a:t>Агрегат собирается из предварительно собранных отсеков </a:t>
            </a:r>
            <a:r>
              <a:rPr lang="ru-RU" sz="2100" dirty="0" smtClean="0">
                <a:solidFill>
                  <a:schemeClr val="tx2"/>
                </a:solidFill>
              </a:rPr>
              <a:t>(</a:t>
            </a:r>
            <a:r>
              <a:rPr lang="ru-RU" sz="2100" i="1" dirty="0" smtClean="0">
                <a:solidFill>
                  <a:schemeClr val="tx2"/>
                </a:solidFill>
              </a:rPr>
              <a:t>б</a:t>
            </a:r>
            <a:r>
              <a:rPr lang="ru-RU" sz="2100" dirty="0" smtClean="0">
                <a:solidFill>
                  <a:schemeClr val="tx2"/>
                </a:solidFill>
              </a:rPr>
              <a:t>, </a:t>
            </a:r>
            <a:r>
              <a:rPr lang="ru-RU" sz="2100" i="1" dirty="0" smtClean="0">
                <a:solidFill>
                  <a:schemeClr val="tx2"/>
                </a:solidFill>
              </a:rPr>
              <a:t>г</a:t>
            </a:r>
            <a:r>
              <a:rPr lang="ru-RU" sz="2100" dirty="0" smtClean="0">
                <a:solidFill>
                  <a:schemeClr val="tx2"/>
                </a:solidFill>
              </a:rPr>
              <a:t>), поступающих на сборку когда в них выполнены все сборочные, монтажные и испытательные работы. Сборка агрегата сводится к стыковке отсеков и соединению коммуникаций по стыкам и разъемам.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548680"/>
            <a:ext cx="8784976" cy="6192688"/>
          </a:xfrm>
          <a:prstGeom prst="roundRect">
            <a:avLst>
              <a:gd name="adj" fmla="val 28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62" t="9450" b="776"/>
          <a:stretch>
            <a:fillRect/>
          </a:stretch>
        </p:blipFill>
        <p:spPr bwMode="auto">
          <a:xfrm>
            <a:off x="508691" y="4509120"/>
            <a:ext cx="4104456" cy="99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 t="5815" r="1265" b="12770"/>
          <a:stretch>
            <a:fillRect/>
          </a:stretch>
        </p:blipFill>
        <p:spPr bwMode="auto">
          <a:xfrm>
            <a:off x="508691" y="5805264"/>
            <a:ext cx="41353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 l="6843" t="16130" r="2825" b="7605"/>
          <a:stretch>
            <a:fillRect/>
          </a:stretch>
        </p:blipFill>
        <p:spPr bwMode="auto">
          <a:xfrm>
            <a:off x="5180343" y="4565854"/>
            <a:ext cx="3640129" cy="159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4509120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а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73325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б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4509120"/>
            <a:ext cx="34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г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700" b="1" spc="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отсеков и агрегатов</a:t>
            </a:r>
            <a:endParaRPr lang="ru-RU" sz="2700" b="1" spc="1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9512" y="548680"/>
          <a:ext cx="8856984" cy="61206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4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950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 форме поперечного сечения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014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круглые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овальные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прямоугольные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эллиптические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0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 форме</a:t>
                      </a:r>
                      <a:r>
                        <a:rPr lang="ru-RU" b="1" baseline="0" dirty="0" smtClean="0">
                          <a:solidFill>
                            <a:schemeClr val="tx2"/>
                          </a:solidFill>
                        </a:rPr>
                        <a:t> обвода в плане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3801"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цилиндрическая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коническая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двойной кривизны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0"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2"/>
                          </a:solidFill>
                        </a:rPr>
                        <a:t>по наличию </a:t>
                      </a:r>
                      <a:r>
                        <a:rPr lang="ru-RU" b="1" dirty="0" err="1" smtClean="0">
                          <a:solidFill>
                            <a:schemeClr val="tx2"/>
                          </a:solidFill>
                        </a:rPr>
                        <a:t>панелирования</a:t>
                      </a:r>
                      <a:endParaRPr lang="ru-RU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2014"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непанелированный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ru-RU" dirty="0" err="1" smtClean="0">
                          <a:solidFill>
                            <a:schemeClr val="tx2"/>
                          </a:solidFill>
                        </a:rPr>
                        <a:t>панелированный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6097" t="11631" b="6955"/>
          <a:stretch>
            <a:fillRect/>
          </a:stretch>
        </p:blipFill>
        <p:spPr bwMode="auto">
          <a:xfrm>
            <a:off x="755576" y="1196752"/>
            <a:ext cx="11090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t="10286"/>
          <a:stretch>
            <a:fillRect/>
          </a:stretch>
        </p:blipFill>
        <p:spPr bwMode="auto">
          <a:xfrm>
            <a:off x="3059832" y="1124744"/>
            <a:ext cx="904875" cy="12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052736"/>
            <a:ext cx="11239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38064"/>
            <a:ext cx="1657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 r="5971" b="7284"/>
          <a:stretch>
            <a:fillRect/>
          </a:stretch>
        </p:blipFill>
        <p:spPr bwMode="auto">
          <a:xfrm>
            <a:off x="755576" y="3068960"/>
            <a:ext cx="1800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119239"/>
            <a:ext cx="1485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96608" y="306896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print"/>
          <a:srcRect t="6248"/>
          <a:stretch>
            <a:fillRect/>
          </a:stretch>
        </p:blipFill>
        <p:spPr bwMode="auto">
          <a:xfrm>
            <a:off x="1403648" y="5157192"/>
            <a:ext cx="2009775" cy="108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 cstate="print"/>
          <a:srcRect t="9054" r="3696"/>
          <a:stretch>
            <a:fillRect/>
          </a:stretch>
        </p:blipFill>
        <p:spPr bwMode="auto">
          <a:xfrm>
            <a:off x="5508104" y="5006677"/>
            <a:ext cx="2736304" cy="137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8877</TotalTime>
  <Words>3848</Words>
  <Application>Microsoft Office PowerPoint</Application>
  <PresentationFormat>Экран (4:3)</PresentationFormat>
  <Paragraphs>311</Paragraphs>
  <Slides>44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Тема Office</vt:lpstr>
      <vt:lpstr>Формула</vt:lpstr>
      <vt:lpstr>Сборка отсеков и агрегатов металлической конструкции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</dc:title>
  <dc:creator>dns</dc:creator>
  <cp:lastModifiedBy>M11</cp:lastModifiedBy>
  <cp:revision>272</cp:revision>
  <dcterms:created xsi:type="dcterms:W3CDTF">2013-01-05T22:47:57Z</dcterms:created>
  <dcterms:modified xsi:type="dcterms:W3CDTF">2022-06-28T05:42:10Z</dcterms:modified>
</cp:coreProperties>
</file>